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1" r:id="rId3"/>
    <p:sldId id="260" r:id="rId4"/>
    <p:sldId id="262" r:id="rId5"/>
    <p:sldId id="280" r:id="rId6"/>
    <p:sldId id="263" r:id="rId7"/>
    <p:sldId id="277" r:id="rId8"/>
    <p:sldId id="266" r:id="rId9"/>
    <p:sldId id="267" r:id="rId10"/>
    <p:sldId id="268" r:id="rId11"/>
    <p:sldId id="279" r:id="rId12"/>
    <p:sldId id="269" r:id="rId13"/>
    <p:sldId id="270" r:id="rId14"/>
    <p:sldId id="283" r:id="rId15"/>
    <p:sldId id="284" r:id="rId16"/>
    <p:sldId id="285" r:id="rId17"/>
    <p:sldId id="274" r:id="rId18"/>
    <p:sldId id="275" r:id="rId19"/>
    <p:sldId id="286" r:id="rId20"/>
    <p:sldId id="281" r:id="rId21"/>
    <p:sldId id="282" r:id="rId22"/>
  </p:sldIdLst>
  <p:sldSz cx="9144000" cy="6858000" type="screen4x3"/>
  <p:notesSz cx="7053263" cy="10186988"/>
  <p:defaultTextStyle>
    <a:defPPr>
      <a:defRPr lang="zh-CN"/>
    </a:defPPr>
    <a:lvl1pPr algn="l" rtl="0" fontAlgn="base">
      <a:spcBef>
        <a:spcPct val="0"/>
      </a:spcBef>
      <a:spcAft>
        <a:spcPct val="0"/>
      </a:spcAft>
      <a:defRPr kumimoji="1" kern="1200">
        <a:solidFill>
          <a:schemeClr val="tx1"/>
        </a:solidFill>
        <a:latin typeface="Arial" charset="0"/>
        <a:ea typeface="宋体" pitchFamily="2" charset="-122"/>
        <a:cs typeface="+mn-cs"/>
      </a:defRPr>
    </a:lvl1pPr>
    <a:lvl2pPr marL="457200" algn="l" rtl="0" fontAlgn="base">
      <a:spcBef>
        <a:spcPct val="0"/>
      </a:spcBef>
      <a:spcAft>
        <a:spcPct val="0"/>
      </a:spcAft>
      <a:defRPr kumimoji="1" kern="1200">
        <a:solidFill>
          <a:schemeClr val="tx1"/>
        </a:solidFill>
        <a:latin typeface="Arial" charset="0"/>
        <a:ea typeface="宋体" pitchFamily="2" charset="-122"/>
        <a:cs typeface="+mn-cs"/>
      </a:defRPr>
    </a:lvl2pPr>
    <a:lvl3pPr marL="914400" algn="l" rtl="0" fontAlgn="base">
      <a:spcBef>
        <a:spcPct val="0"/>
      </a:spcBef>
      <a:spcAft>
        <a:spcPct val="0"/>
      </a:spcAft>
      <a:defRPr kumimoji="1" kern="1200">
        <a:solidFill>
          <a:schemeClr val="tx1"/>
        </a:solidFill>
        <a:latin typeface="Arial" charset="0"/>
        <a:ea typeface="宋体" pitchFamily="2" charset="-122"/>
        <a:cs typeface="+mn-cs"/>
      </a:defRPr>
    </a:lvl3pPr>
    <a:lvl4pPr marL="1371600" algn="l" rtl="0" fontAlgn="base">
      <a:spcBef>
        <a:spcPct val="0"/>
      </a:spcBef>
      <a:spcAft>
        <a:spcPct val="0"/>
      </a:spcAft>
      <a:defRPr kumimoji="1" kern="1200">
        <a:solidFill>
          <a:schemeClr val="tx1"/>
        </a:solidFill>
        <a:latin typeface="Arial" charset="0"/>
        <a:ea typeface="宋体" pitchFamily="2" charset="-122"/>
        <a:cs typeface="+mn-cs"/>
      </a:defRPr>
    </a:lvl4pPr>
    <a:lvl5pPr marL="1828800" algn="l" rtl="0" fontAlgn="base">
      <a:spcBef>
        <a:spcPct val="0"/>
      </a:spcBef>
      <a:spcAft>
        <a:spcPct val="0"/>
      </a:spcAft>
      <a:defRPr kumimoji="1" kern="1200">
        <a:solidFill>
          <a:schemeClr val="tx1"/>
        </a:solidFill>
        <a:latin typeface="Arial" charset="0"/>
        <a:ea typeface="宋体" pitchFamily="2" charset="-122"/>
        <a:cs typeface="+mn-cs"/>
      </a:defRPr>
    </a:lvl5pPr>
    <a:lvl6pPr marL="2286000" algn="l" defTabSz="914400" rtl="0" eaLnBrk="1" latinLnBrk="0" hangingPunct="1">
      <a:defRPr kumimoji="1" kern="1200">
        <a:solidFill>
          <a:schemeClr val="tx1"/>
        </a:solidFill>
        <a:latin typeface="Arial" charset="0"/>
        <a:ea typeface="宋体" pitchFamily="2" charset="-122"/>
        <a:cs typeface="+mn-cs"/>
      </a:defRPr>
    </a:lvl6pPr>
    <a:lvl7pPr marL="2743200" algn="l" defTabSz="914400" rtl="0" eaLnBrk="1" latinLnBrk="0" hangingPunct="1">
      <a:defRPr kumimoji="1" kern="1200">
        <a:solidFill>
          <a:schemeClr val="tx1"/>
        </a:solidFill>
        <a:latin typeface="Arial" charset="0"/>
        <a:ea typeface="宋体" pitchFamily="2" charset="-122"/>
        <a:cs typeface="+mn-cs"/>
      </a:defRPr>
    </a:lvl7pPr>
    <a:lvl8pPr marL="3200400" algn="l" defTabSz="914400" rtl="0" eaLnBrk="1" latinLnBrk="0" hangingPunct="1">
      <a:defRPr kumimoji="1" kern="1200">
        <a:solidFill>
          <a:schemeClr val="tx1"/>
        </a:solidFill>
        <a:latin typeface="Arial" charset="0"/>
        <a:ea typeface="宋体" pitchFamily="2" charset="-122"/>
        <a:cs typeface="+mn-cs"/>
      </a:defRPr>
    </a:lvl8pPr>
    <a:lvl9pPr marL="3657600" algn="l" defTabSz="914400" rtl="0" eaLnBrk="1" latinLnBrk="0" hangingPunct="1">
      <a:defRPr kumimoji="1"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94660" autoAdjust="0"/>
  </p:normalViewPr>
  <p:slideViewPr>
    <p:cSldViewPr>
      <p:cViewPr varScale="1">
        <p:scale>
          <a:sx n="68" d="100"/>
          <a:sy n="68" d="100"/>
        </p:scale>
        <p:origin x="-66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53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57525" cy="509588"/>
          </a:xfrm>
          <a:prstGeom prst="rect">
            <a:avLst/>
          </a:prstGeom>
        </p:spPr>
        <p:txBody>
          <a:bodyPr vert="horz" lIns="94256" tIns="47128" rIns="94256" bIns="47128" rtlCol="0"/>
          <a:lstStyle>
            <a:lvl1pPr algn="l">
              <a:defRPr kumimoji="0" sz="1200">
                <a:ea typeface="宋体" charset="-122"/>
              </a:defRPr>
            </a:lvl1pPr>
          </a:lstStyle>
          <a:p>
            <a:pPr>
              <a:defRPr/>
            </a:pPr>
            <a:endParaRPr lang="zh-CN" altLang="en-US"/>
          </a:p>
        </p:txBody>
      </p:sp>
      <p:sp>
        <p:nvSpPr>
          <p:cNvPr id="3" name="日期占位符 2"/>
          <p:cNvSpPr>
            <a:spLocks noGrp="1"/>
          </p:cNvSpPr>
          <p:nvPr>
            <p:ph type="dt" idx="1"/>
          </p:nvPr>
        </p:nvSpPr>
        <p:spPr>
          <a:xfrm>
            <a:off x="3994150" y="0"/>
            <a:ext cx="3057525" cy="509588"/>
          </a:xfrm>
          <a:prstGeom prst="rect">
            <a:avLst/>
          </a:prstGeom>
        </p:spPr>
        <p:txBody>
          <a:bodyPr vert="horz" lIns="94256" tIns="47128" rIns="94256" bIns="47128" rtlCol="0"/>
          <a:lstStyle>
            <a:lvl1pPr algn="r">
              <a:defRPr kumimoji="0" sz="1200">
                <a:ea typeface="宋体" charset="-122"/>
              </a:defRPr>
            </a:lvl1pPr>
          </a:lstStyle>
          <a:p>
            <a:pPr>
              <a:defRPr/>
            </a:pPr>
            <a:fld id="{513C17F5-F97D-481E-95AA-A8085657A1AD}" type="datetimeFigureOut">
              <a:rPr lang="zh-CN" altLang="en-US"/>
              <a:pPr>
                <a:defRPr/>
              </a:pPr>
              <a:t>2010-8-22</a:t>
            </a:fld>
            <a:endParaRPr lang="zh-CN" altLang="en-US"/>
          </a:p>
        </p:txBody>
      </p:sp>
      <p:sp>
        <p:nvSpPr>
          <p:cNvPr id="4" name="幻灯片图像占位符 3"/>
          <p:cNvSpPr>
            <a:spLocks noGrp="1" noRot="1" noChangeAspect="1"/>
          </p:cNvSpPr>
          <p:nvPr>
            <p:ph type="sldImg" idx="2"/>
          </p:nvPr>
        </p:nvSpPr>
        <p:spPr>
          <a:xfrm>
            <a:off x="979488" y="763588"/>
            <a:ext cx="5094287" cy="3821112"/>
          </a:xfrm>
          <a:prstGeom prst="rect">
            <a:avLst/>
          </a:prstGeom>
          <a:noFill/>
          <a:ln w="12700">
            <a:solidFill>
              <a:prstClr val="black"/>
            </a:solidFill>
          </a:ln>
        </p:spPr>
        <p:txBody>
          <a:bodyPr vert="horz" lIns="94256" tIns="47128" rIns="94256" bIns="47128" rtlCol="0" anchor="ctr"/>
          <a:lstStyle/>
          <a:p>
            <a:pPr lvl="0"/>
            <a:endParaRPr lang="zh-CN" altLang="en-US" noProof="0"/>
          </a:p>
        </p:txBody>
      </p:sp>
      <p:sp>
        <p:nvSpPr>
          <p:cNvPr id="5" name="备注占位符 4"/>
          <p:cNvSpPr>
            <a:spLocks noGrp="1"/>
          </p:cNvSpPr>
          <p:nvPr>
            <p:ph type="body" sz="quarter" idx="3"/>
          </p:nvPr>
        </p:nvSpPr>
        <p:spPr>
          <a:xfrm>
            <a:off x="704850" y="4838700"/>
            <a:ext cx="5643563" cy="4584700"/>
          </a:xfrm>
          <a:prstGeom prst="rect">
            <a:avLst/>
          </a:prstGeom>
        </p:spPr>
        <p:txBody>
          <a:bodyPr vert="horz" lIns="94256" tIns="47128" rIns="94256" bIns="47128"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9675813"/>
            <a:ext cx="3057525" cy="509587"/>
          </a:xfrm>
          <a:prstGeom prst="rect">
            <a:avLst/>
          </a:prstGeom>
        </p:spPr>
        <p:txBody>
          <a:bodyPr vert="horz" lIns="94256" tIns="47128" rIns="94256" bIns="47128" rtlCol="0" anchor="b"/>
          <a:lstStyle>
            <a:lvl1pPr algn="l">
              <a:defRPr kumimoji="0" sz="1200">
                <a:ea typeface="宋体" charset="-122"/>
              </a:defRPr>
            </a:lvl1pPr>
          </a:lstStyle>
          <a:p>
            <a:pPr>
              <a:defRPr/>
            </a:pPr>
            <a:endParaRPr lang="zh-CN" altLang="en-US"/>
          </a:p>
        </p:txBody>
      </p:sp>
      <p:sp>
        <p:nvSpPr>
          <p:cNvPr id="7" name="灯片编号占位符 6"/>
          <p:cNvSpPr>
            <a:spLocks noGrp="1"/>
          </p:cNvSpPr>
          <p:nvPr>
            <p:ph type="sldNum" sz="quarter" idx="5"/>
          </p:nvPr>
        </p:nvSpPr>
        <p:spPr>
          <a:xfrm>
            <a:off x="3994150" y="9675813"/>
            <a:ext cx="3057525" cy="509587"/>
          </a:xfrm>
          <a:prstGeom prst="rect">
            <a:avLst/>
          </a:prstGeom>
        </p:spPr>
        <p:txBody>
          <a:bodyPr vert="horz" lIns="94256" tIns="47128" rIns="94256" bIns="47128" rtlCol="0" anchor="b"/>
          <a:lstStyle>
            <a:lvl1pPr algn="r">
              <a:defRPr kumimoji="0" sz="1200">
                <a:ea typeface="宋体" charset="-122"/>
              </a:defRPr>
            </a:lvl1pPr>
          </a:lstStyle>
          <a:p>
            <a:pPr>
              <a:defRPr/>
            </a:pPr>
            <a:fld id="{6AEEDC9A-EA4C-41C3-AC18-73477903C683}"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页脚占位符 5"/>
          <p:cNvSpPr txBox="1">
            <a:spLocks noGrp="1"/>
          </p:cNvSpPr>
          <p:nvPr/>
        </p:nvSpPr>
        <p:spPr bwMode="auto">
          <a:xfrm>
            <a:off x="0" y="9675813"/>
            <a:ext cx="3055938" cy="509587"/>
          </a:xfrm>
          <a:prstGeom prst="rect">
            <a:avLst/>
          </a:prstGeom>
          <a:noFill/>
          <a:ln w="9525">
            <a:noFill/>
            <a:miter lim="800000"/>
            <a:headEnd/>
            <a:tailEnd/>
          </a:ln>
        </p:spPr>
        <p:txBody>
          <a:bodyPr lIns="98508" tIns="49254" rIns="98508" bIns="49254" anchor="b"/>
          <a:lstStyle/>
          <a:p>
            <a:r>
              <a:rPr lang="zh-CN" altLang="en-US" sz="1300"/>
              <a:t>[1]cdma2000® is the trademark for the technical nomenclature for certain specifications and standards of the Organizational Partners (OPs) of 3GPP2. Geographically (and as of the date of publication), cdma2000® is a registered trademark of the Telecommuni</a:t>
            </a:r>
            <a:endParaRPr lang="en-US" altLang="zh-CN" sz="1300"/>
          </a:p>
        </p:txBody>
      </p:sp>
      <p:sp>
        <p:nvSpPr>
          <p:cNvPr id="30722" name="Rectangle 2"/>
          <p:cNvSpPr>
            <a:spLocks noGrp="1" noRot="1" noChangeAspect="1" noTextEdit="1"/>
          </p:cNvSpPr>
          <p:nvPr>
            <p:ph type="sldImg"/>
          </p:nvPr>
        </p:nvSpPr>
        <p:spPr bwMode="auto">
          <a:noFill/>
          <a:ln>
            <a:solidFill>
              <a:srgbClr val="000000"/>
            </a:solidFill>
            <a:miter lim="800000"/>
            <a:headEnd/>
            <a:tailEnd/>
          </a:ln>
        </p:spPr>
      </p:sp>
      <p:sp>
        <p:nvSpPr>
          <p:cNvPr id="30723" name="Rectangle 3"/>
          <p:cNvSpPr>
            <a:spLocks noGrp="1"/>
          </p:cNvSpPr>
          <p:nvPr>
            <p:ph type="body" idx="1"/>
          </p:nvPr>
        </p:nvSpPr>
        <p:spPr bwMode="auto">
          <a:xfrm>
            <a:off x="939800" y="4838700"/>
            <a:ext cx="5173663" cy="4584700"/>
          </a:xfrm>
          <a:noFill/>
        </p:spPr>
        <p:txBody>
          <a:bodyPr wrap="square" numCol="1" anchor="t" anchorCtr="0" compatLnSpc="1">
            <a:prstTxWarp prst="textNoShape">
              <a:avLst/>
            </a:prstTxWarp>
          </a:bodyPr>
          <a:lstStyle/>
          <a:p>
            <a:pPr eaLnBrk="1" hangingPunct="1"/>
            <a:endParaRPr lang="en-US" altLang="ja-JP" b="1" smtClean="0">
              <a:ea typeface="宋体"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3074" name="Rectangle 2"/>
          <p:cNvSpPr>
            <a:spLocks noGrp="1" noRot="1" noChangeArrowheads="1"/>
          </p:cNvSpPr>
          <p:nvPr>
            <p:ph type="ctrTitle"/>
          </p:nvPr>
        </p:nvSpPr>
        <p:spPr>
          <a:xfrm>
            <a:off x="685800" y="2286000"/>
            <a:ext cx="7772400" cy="1143000"/>
          </a:xfrm>
        </p:spPr>
        <p:txBody>
          <a:bodyPr/>
          <a:lstStyle>
            <a:lvl1pPr>
              <a:defRPr/>
            </a:lvl1pPr>
          </a:lstStyle>
          <a:p>
            <a:r>
              <a:rPr lang="zh-CN" altLang="en-US" smtClean="0"/>
              <a:t>单击此处编辑母版标题样式</a:t>
            </a:r>
            <a:endParaRPr lang="zh-CN" altLang="en-US"/>
          </a:p>
        </p:txBody>
      </p:sp>
      <p:sp>
        <p:nvSpPr>
          <p:cNvPr id="3075"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xfrm>
            <a:off x="301625" y="6121400"/>
            <a:ext cx="2289175" cy="476250"/>
          </a:xfrm>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xfrm>
            <a:off x="3124200" y="6121400"/>
            <a:ext cx="2895600" cy="476250"/>
          </a:xfrm>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xfrm>
            <a:off x="6553200" y="6121400"/>
            <a:ext cx="2289175" cy="476250"/>
          </a:xfrm>
        </p:spPr>
        <p:txBody>
          <a:bodyPr/>
          <a:lstStyle>
            <a:lvl1pPr>
              <a:defRPr/>
            </a:lvl1pPr>
          </a:lstStyle>
          <a:p>
            <a:pPr>
              <a:defRPr/>
            </a:pPr>
            <a:fld id="{DDAED38D-F834-4DC8-9DDF-D7A977668ECF}"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4FF1E546-BCB4-4269-AB9E-00742C925399}"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381000"/>
            <a:ext cx="2135187" cy="56419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381000"/>
            <a:ext cx="6253163" cy="56419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2EB7AB4B-17F1-48D1-8216-C96DF29610CC}"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40558084-7E23-4ED6-B433-1C80076F21E8}"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27348C6E-8B74-4C4C-AEAD-72D7E2C3041E}"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1625" y="1752600"/>
            <a:ext cx="4194175" cy="4270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752600"/>
            <a:ext cx="4194175" cy="4270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13CA5026-5306-422E-B926-841720F8D3EB}"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8BAE76B8-E072-4949-9528-C4DF69943A2B}"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F4C8C2A2-D10F-4A39-8956-DC093E6BAC1A}"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227C3938-083D-4EF0-BD26-3F6A323A8BFD}"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7E90021E-53F5-458F-85C6-641F9CD8BC9E}"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1A8360D0-D7C4-491D-8BDF-5236459E1C04}"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bright="22000"/>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Rot="1" noChangeArrowheads="1"/>
          </p:cNvSpPr>
          <p:nvPr>
            <p:ph type="title"/>
          </p:nvPr>
        </p:nvSpPr>
        <p:spPr bwMode="auto">
          <a:xfrm>
            <a:off x="301625" y="381000"/>
            <a:ext cx="85407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Rot="1" noChangeArrowheads="1"/>
          </p:cNvSpPr>
          <p:nvPr>
            <p:ph type="body" idx="1"/>
          </p:nvPr>
        </p:nvSpPr>
        <p:spPr bwMode="auto">
          <a:xfrm>
            <a:off x="301625" y="1752600"/>
            <a:ext cx="8540750" cy="4270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301625" y="6172200"/>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ea typeface="宋体" pitchFamily="2" charset="-122"/>
              </a:defRPr>
            </a:lvl1pPr>
          </a:lstStyle>
          <a:p>
            <a:pPr>
              <a:defRPr/>
            </a:pPr>
            <a:endParaRPr lang="en-US" altLang="zh-CN"/>
          </a:p>
        </p:txBody>
      </p:sp>
      <p:sp>
        <p:nvSpPr>
          <p:cNvPr id="1029" name="Rectangle 5"/>
          <p:cNvSpPr>
            <a:spLocks noGrp="1" noChangeArrowheads="1"/>
          </p:cNvSpPr>
          <p:nvPr>
            <p:ph type="ftr" sz="quarter" idx="3"/>
          </p:nvPr>
        </p:nvSpPr>
        <p:spPr bwMode="auto">
          <a:xfrm>
            <a:off x="3124200" y="61722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ea typeface="宋体" pitchFamily="2" charset="-122"/>
              </a:defRPr>
            </a:lvl1pPr>
          </a:lstStyle>
          <a:p>
            <a:pPr>
              <a:defRPr/>
            </a:pPr>
            <a:endParaRPr lang="en-US" altLang="zh-CN"/>
          </a:p>
        </p:txBody>
      </p:sp>
      <p:sp>
        <p:nvSpPr>
          <p:cNvPr id="1030" name="Rectangle 6"/>
          <p:cNvSpPr>
            <a:spLocks noGrp="1" noChangeArrowheads="1"/>
          </p:cNvSpPr>
          <p:nvPr>
            <p:ph type="sldNum" sz="quarter" idx="4"/>
          </p:nvPr>
        </p:nvSpPr>
        <p:spPr bwMode="auto">
          <a:xfrm>
            <a:off x="6553200" y="6172200"/>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ea typeface="宋体" pitchFamily="2" charset="-122"/>
              </a:defRPr>
            </a:lvl1pPr>
          </a:lstStyle>
          <a:p>
            <a:pPr>
              <a:defRPr/>
            </a:pPr>
            <a:fld id="{407B7FCB-4A5D-4B9A-BEDB-7D44E102C37F}"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宋体" pitchFamily="2" charset="-122"/>
        </a:defRPr>
      </a:lvl2pPr>
      <a:lvl3pPr algn="ctr" rtl="0" eaLnBrk="0" fontAlgn="base" hangingPunct="0">
        <a:spcBef>
          <a:spcPct val="0"/>
        </a:spcBef>
        <a:spcAft>
          <a:spcPct val="0"/>
        </a:spcAft>
        <a:defRPr sz="4400">
          <a:solidFill>
            <a:schemeClr val="tx2"/>
          </a:solidFill>
          <a:latin typeface="Arial" charset="0"/>
          <a:ea typeface="宋体" pitchFamily="2" charset="-122"/>
        </a:defRPr>
      </a:lvl3pPr>
      <a:lvl4pPr algn="ctr" rtl="0" eaLnBrk="0" fontAlgn="base" hangingPunct="0">
        <a:spcBef>
          <a:spcPct val="0"/>
        </a:spcBef>
        <a:spcAft>
          <a:spcPct val="0"/>
        </a:spcAft>
        <a:defRPr sz="4400">
          <a:solidFill>
            <a:schemeClr val="tx2"/>
          </a:solidFill>
          <a:latin typeface="Arial" charset="0"/>
          <a:ea typeface="宋体" pitchFamily="2" charset="-122"/>
        </a:defRPr>
      </a:lvl4pPr>
      <a:lvl5pPr algn="ctr" rtl="0" eaLnBrk="0" fontAlgn="base" hangingPunct="0">
        <a:spcBef>
          <a:spcPct val="0"/>
        </a:spcBef>
        <a:spcAft>
          <a:spcPct val="0"/>
        </a:spcAft>
        <a:defRPr sz="4400">
          <a:solidFill>
            <a:schemeClr val="tx2"/>
          </a:solidFill>
          <a:latin typeface="Arial" charset="0"/>
          <a:ea typeface="宋体" pitchFamily="2" charset="-122"/>
        </a:defRPr>
      </a:lvl5pPr>
      <a:lvl6pPr marL="457200" algn="ctr" rtl="0" eaLnBrk="1" fontAlgn="base" hangingPunct="1">
        <a:spcBef>
          <a:spcPct val="0"/>
        </a:spcBef>
        <a:spcAft>
          <a:spcPct val="0"/>
        </a:spcAft>
        <a:defRPr sz="4400">
          <a:solidFill>
            <a:schemeClr val="tx2"/>
          </a:solidFill>
          <a:latin typeface="Arial" charset="0"/>
          <a:ea typeface="宋体" pitchFamily="2" charset="-122"/>
        </a:defRPr>
      </a:lvl6pPr>
      <a:lvl7pPr marL="914400" algn="ctr" rtl="0" eaLnBrk="1" fontAlgn="base" hangingPunct="1">
        <a:spcBef>
          <a:spcPct val="0"/>
        </a:spcBef>
        <a:spcAft>
          <a:spcPct val="0"/>
        </a:spcAft>
        <a:defRPr sz="4400">
          <a:solidFill>
            <a:schemeClr val="tx2"/>
          </a:solidFill>
          <a:latin typeface="Arial" charset="0"/>
          <a:ea typeface="宋体" pitchFamily="2" charset="-122"/>
        </a:defRPr>
      </a:lvl7pPr>
      <a:lvl8pPr marL="1371600" algn="ctr" rtl="0" eaLnBrk="1" fontAlgn="base" hangingPunct="1">
        <a:spcBef>
          <a:spcPct val="0"/>
        </a:spcBef>
        <a:spcAft>
          <a:spcPct val="0"/>
        </a:spcAft>
        <a:defRPr sz="4400">
          <a:solidFill>
            <a:schemeClr val="tx2"/>
          </a:solidFill>
          <a:latin typeface="Arial" charset="0"/>
          <a:ea typeface="宋体" pitchFamily="2" charset="-122"/>
        </a:defRPr>
      </a:lvl8pPr>
      <a:lvl9pPr marL="1828800" algn="ctr" rtl="0" eaLnBrk="1" fontAlgn="base" hangingPunct="1">
        <a:spcBef>
          <a:spcPct val="0"/>
        </a:spcBef>
        <a:spcAft>
          <a:spcPct val="0"/>
        </a:spcAft>
        <a:defRPr sz="4400">
          <a:solidFill>
            <a:schemeClr val="tx2"/>
          </a:solidFill>
          <a:latin typeface="Arial" charset="0"/>
          <a:ea typeface="宋体" pitchFamily="2" charset="-122"/>
        </a:defRPr>
      </a:lvl9pPr>
    </p:titleStyle>
    <p:bodyStyle>
      <a:lvl1pPr marL="342900" indent="-342900" algn="l" rtl="0" eaLnBrk="0" fontAlgn="base" hangingPunct="0">
        <a:spcBef>
          <a:spcPct val="20000"/>
        </a:spcBef>
        <a:spcAft>
          <a:spcPct val="0"/>
        </a:spcAft>
        <a:buClr>
          <a:schemeClr val="folHlink"/>
        </a:buClr>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Font typeface="Wingdings" pitchFamily="2" charset="2"/>
        <a:buChar char="§"/>
        <a:defRPr sz="2400">
          <a:solidFill>
            <a:schemeClr val="tx1"/>
          </a:solidFill>
          <a:latin typeface="+mn-lt"/>
          <a:ea typeface="+mn-ea"/>
        </a:defRPr>
      </a:lvl3pPr>
      <a:lvl4pPr marL="1600200" indent="-228600" algn="l" rtl="0" eaLnBrk="0" fontAlgn="base" hangingPunct="0">
        <a:spcBef>
          <a:spcPct val="20000"/>
        </a:spcBef>
        <a:spcAft>
          <a:spcPct val="0"/>
        </a:spcAft>
        <a:buClr>
          <a:schemeClr val="hlink"/>
        </a:buClr>
        <a:buSzPct val="115000"/>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Font typeface="Wingdings"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atoh@arib.or.jp"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graphicFrame>
        <p:nvGraphicFramePr>
          <p:cNvPr id="14361" name="Group 25"/>
          <p:cNvGraphicFramePr>
            <a:graphicFrameLocks noGrp="1"/>
          </p:cNvGraphicFramePr>
          <p:nvPr/>
        </p:nvGraphicFramePr>
        <p:xfrm>
          <a:off x="179388" y="290513"/>
          <a:ext cx="6192837" cy="1676400"/>
        </p:xfrm>
        <a:graphic>
          <a:graphicData uri="http://schemas.openxmlformats.org/drawingml/2006/table">
            <a:tbl>
              <a:tblPr/>
              <a:tblGrid>
                <a:gridCol w="1755775"/>
                <a:gridCol w="4437062"/>
              </a:tblGrid>
              <a:tr h="180975">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ＭＳ Ｐゴシック" charset="-128"/>
                        </a:rPr>
                        <a:t>DOCUMENT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ＭＳ Ｐゴシック" charset="-128"/>
                        </a:rPr>
                        <a:t>GSC15-PLEN-69</a:t>
                      </a:r>
                      <a:r>
                        <a:rPr kumimoji="0" lang="en-US" altLang="ja-JP" sz="1600" b="0" i="0" u="none" strike="noStrike" cap="none" normalizeH="0" baseline="0" smtClean="0">
                          <a:ln>
                            <a:noFill/>
                          </a:ln>
                          <a:solidFill>
                            <a:schemeClr val="tx1"/>
                          </a:solidFill>
                          <a:effectLst/>
                          <a:latin typeface="Verdana" pitchFamily="34" charset="0"/>
                          <a:ea typeface="ＭＳ Ｐゴシック" charset="-128"/>
                        </a:rPr>
                        <a:t>; </a:t>
                      </a:r>
                      <a:r>
                        <a:rPr kumimoji="0" lang="en-US" altLang="ja-JP" sz="1600" b="0" i="0" u="none" strike="noStrike" cap="none" normalizeH="0" baseline="0" smtClean="0">
                          <a:ln>
                            <a:noFill/>
                          </a:ln>
                          <a:solidFill>
                            <a:schemeClr val="tx1"/>
                          </a:solidFill>
                          <a:effectLst/>
                          <a:latin typeface="Verdana" pitchFamily="34" charset="0"/>
                          <a:ea typeface="ＭＳ Ｐゴシック" charset="-128"/>
                        </a:rPr>
                        <a:t>GSC15-GRSC8-10</a:t>
                      </a:r>
                      <a:endParaRPr kumimoji="0" lang="en-US" altLang="ja-JP" sz="1600" b="0" i="0" u="none" strike="noStrike" cap="none" normalizeH="0" baseline="0" dirty="0" smtClean="0">
                        <a:ln>
                          <a:noFill/>
                        </a:ln>
                        <a:solidFill>
                          <a:schemeClr val="tx1"/>
                        </a:solidFill>
                        <a:effectLst/>
                        <a:latin typeface="Verdana"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smtClean="0">
                          <a:ln>
                            <a:noFill/>
                          </a:ln>
                          <a:solidFill>
                            <a:schemeClr val="tx1"/>
                          </a:solidFill>
                          <a:effectLst/>
                          <a:latin typeface="Verdana" pitchFamily="34" charset="0"/>
                          <a:ea typeface="ＭＳ Ｐゴシック" charset="-128"/>
                        </a:rPr>
                        <a:t>FOR: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smtClean="0">
                          <a:ln>
                            <a:noFill/>
                          </a:ln>
                          <a:solidFill>
                            <a:schemeClr val="tx1"/>
                          </a:solidFill>
                          <a:effectLst/>
                          <a:latin typeface="Verdana" pitchFamily="34" charset="0"/>
                          <a:ea typeface="ＭＳ Ｐゴシック" charset="-128"/>
                        </a:rPr>
                        <a:t>Presentation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smtClean="0">
                          <a:ln>
                            <a:noFill/>
                          </a:ln>
                          <a:solidFill>
                            <a:schemeClr val="tx1"/>
                          </a:solidFill>
                          <a:effectLst/>
                          <a:latin typeface="Verdana" pitchFamily="34" charset="0"/>
                          <a:ea typeface="ＭＳ Ｐゴシック" charset="-128"/>
                        </a:rPr>
                        <a:t>SOURCE: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smtClean="0">
                          <a:ln>
                            <a:noFill/>
                          </a:ln>
                          <a:solidFill>
                            <a:schemeClr val="tx1"/>
                          </a:solidFill>
                          <a:effectLst/>
                          <a:latin typeface="Verdana" pitchFamily="34" charset="0"/>
                          <a:ea typeface="ＭＳ Ｐゴシック" charset="-128"/>
                        </a:rPr>
                        <a:t>ARIB</a:t>
                      </a:r>
                      <a:endParaRPr kumimoji="0" lang="en-US" altLang="ja-JP" sz="1600" b="0" i="0" u="none" strike="noStrike" cap="none" normalizeH="0" baseline="0" dirty="0" smtClean="0">
                        <a:ln>
                          <a:noFill/>
                        </a:ln>
                        <a:solidFill>
                          <a:schemeClr val="tx1"/>
                        </a:solidFill>
                        <a:effectLst/>
                        <a:latin typeface="Verdana"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46050">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ＭＳ Ｐゴシック" charset="-128"/>
                        </a:rPr>
                        <a:t>AGEND ITEM: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ＭＳ Ｐゴシック" charset="-128"/>
                        </a:rPr>
                        <a:t>OPENING PLEN 12.2; GRSC 7.1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0025">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smtClean="0">
                          <a:ln>
                            <a:noFill/>
                          </a:ln>
                          <a:solidFill>
                            <a:schemeClr val="tx1"/>
                          </a:solidFill>
                          <a:effectLst/>
                          <a:latin typeface="Verdana" pitchFamily="34" charset="0"/>
                          <a:ea typeface="ＭＳ Ｐゴシック" charset="-128"/>
                        </a:rPr>
                        <a:t>CONTACT(S):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err="1" smtClean="0">
                          <a:ln>
                            <a:noFill/>
                          </a:ln>
                          <a:solidFill>
                            <a:schemeClr val="tx1"/>
                          </a:solidFill>
                          <a:effectLst/>
                          <a:latin typeface="Verdana" pitchFamily="34" charset="0"/>
                          <a:ea typeface="ＭＳ Ｐゴシック" charset="-128"/>
                        </a:rPr>
                        <a:t>Kohei</a:t>
                      </a:r>
                      <a:r>
                        <a:rPr kumimoji="0" lang="en-US" altLang="ja-JP" sz="1600" b="0" i="0" u="none" strike="noStrike" cap="none" normalizeH="0" baseline="0" dirty="0" smtClean="0">
                          <a:ln>
                            <a:noFill/>
                          </a:ln>
                          <a:solidFill>
                            <a:schemeClr val="tx1"/>
                          </a:solidFill>
                          <a:effectLst/>
                          <a:latin typeface="Verdana" pitchFamily="34" charset="0"/>
                          <a:ea typeface="ＭＳ Ｐゴシック" charset="-128"/>
                        </a:rPr>
                        <a:t> Satoh (</a:t>
                      </a:r>
                      <a:r>
                        <a:rPr kumimoji="0" lang="en-US" altLang="ja-JP" sz="1600" b="0" i="0" u="none" strike="noStrike" cap="none" normalizeH="0" baseline="0" dirty="0" smtClean="0">
                          <a:ln>
                            <a:noFill/>
                          </a:ln>
                          <a:solidFill>
                            <a:schemeClr val="tx1"/>
                          </a:solidFill>
                          <a:effectLst/>
                          <a:latin typeface="Verdana" pitchFamily="34" charset="0"/>
                          <a:ea typeface="ＭＳ Ｐゴシック" charset="-128"/>
                          <a:hlinkClick r:id="rId3"/>
                        </a:rPr>
                        <a:t>satoh@arib.or.jp</a:t>
                      </a:r>
                      <a:r>
                        <a:rPr kumimoji="0" lang="en-US" altLang="ja-JP" sz="1600" b="0" i="0" u="none" strike="noStrike" cap="none" normalizeH="0" baseline="0" dirty="0" smtClean="0">
                          <a:ln>
                            <a:noFill/>
                          </a:ln>
                          <a:solidFill>
                            <a:schemeClr val="tx1"/>
                          </a:solidFill>
                          <a:effectLst/>
                          <a:latin typeface="Verdana" pitchFamily="34" charset="0"/>
                          <a:ea typeface="ＭＳ Ｐゴシック"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4358" name="Text Box 9"/>
          <p:cNvSpPr txBox="1">
            <a:spLocks noChangeArrowheads="1"/>
          </p:cNvSpPr>
          <p:nvPr/>
        </p:nvSpPr>
        <p:spPr bwMode="auto">
          <a:xfrm>
            <a:off x="979488" y="2724150"/>
            <a:ext cx="7416800" cy="579438"/>
          </a:xfrm>
          <a:prstGeom prst="rect">
            <a:avLst/>
          </a:prstGeom>
          <a:noFill/>
          <a:ln w="9525">
            <a:noFill/>
            <a:miter lim="800000"/>
            <a:headEnd/>
            <a:tailEnd/>
          </a:ln>
        </p:spPr>
        <p:txBody>
          <a:bodyPr>
            <a:spAutoFit/>
          </a:bodyPr>
          <a:lstStyle/>
          <a:p>
            <a:pPr algn="ctr">
              <a:spcBef>
                <a:spcPct val="50000"/>
              </a:spcBef>
            </a:pPr>
            <a:r>
              <a:rPr kumimoji="0" lang="en-US" altLang="ja-JP" sz="3200" b="1" dirty="0"/>
              <a:t>GSC IMT Task Force Report</a:t>
            </a:r>
            <a:endParaRPr kumimoji="0" lang="zh-CN" altLang="en-US" sz="3200" b="1" dirty="0"/>
          </a:p>
        </p:txBody>
      </p:sp>
      <p:sp>
        <p:nvSpPr>
          <p:cNvPr id="14359" name="Rectangle 11"/>
          <p:cNvSpPr txBox="1">
            <a:spLocks noChangeArrowheads="1"/>
          </p:cNvSpPr>
          <p:nvPr/>
        </p:nvSpPr>
        <p:spPr bwMode="auto">
          <a:xfrm>
            <a:off x="1331913" y="3716338"/>
            <a:ext cx="6400800" cy="1008062"/>
          </a:xfrm>
          <a:prstGeom prst="rect">
            <a:avLst/>
          </a:prstGeom>
          <a:noFill/>
          <a:ln w="9525">
            <a:noFill/>
            <a:miter lim="800000"/>
            <a:headEnd/>
            <a:tailEnd/>
          </a:ln>
        </p:spPr>
        <p:txBody>
          <a:bodyPr/>
          <a:lstStyle/>
          <a:p>
            <a:pPr marL="342900" indent="-342900" algn="ctr">
              <a:lnSpc>
                <a:spcPct val="90000"/>
              </a:lnSpc>
              <a:spcBef>
                <a:spcPct val="20000"/>
              </a:spcBef>
            </a:pPr>
            <a:r>
              <a:rPr kumimoji="0" lang="en-GB" altLang="ja-JP" sz="2800" b="1"/>
              <a:t>Kohei SATOH</a:t>
            </a:r>
            <a:endParaRPr kumimoji="0" lang="en-GB" altLang="zh-CN" sz="2800" b="1"/>
          </a:p>
          <a:p>
            <a:pPr marL="342900" indent="-342900" algn="ctr">
              <a:lnSpc>
                <a:spcPct val="90000"/>
              </a:lnSpc>
              <a:spcBef>
                <a:spcPct val="20000"/>
              </a:spcBef>
            </a:pPr>
            <a:r>
              <a:rPr kumimoji="0" lang="en-GB" altLang="ja-JP" sz="2800" b="1"/>
              <a:t>Managing Director, ARIB</a:t>
            </a:r>
            <a:endParaRPr kumimoji="0" lang="en-GB" altLang="zh-CN" sz="2800" b="1"/>
          </a:p>
        </p:txBody>
      </p:sp>
      <p:sp>
        <p:nvSpPr>
          <p:cNvPr id="14360" name="Text Box 9"/>
          <p:cNvSpPr txBox="1">
            <a:spLocks noChangeArrowheads="1"/>
          </p:cNvSpPr>
          <p:nvPr/>
        </p:nvSpPr>
        <p:spPr bwMode="auto">
          <a:xfrm>
            <a:off x="827088" y="5445125"/>
            <a:ext cx="7416800" cy="946150"/>
          </a:xfrm>
          <a:prstGeom prst="rect">
            <a:avLst/>
          </a:prstGeom>
          <a:noFill/>
          <a:ln w="9525">
            <a:noFill/>
            <a:miter lim="800000"/>
            <a:headEnd/>
            <a:tailEnd/>
          </a:ln>
        </p:spPr>
        <p:txBody>
          <a:bodyPr>
            <a:spAutoFit/>
          </a:bodyPr>
          <a:lstStyle/>
          <a:p>
            <a:pPr algn="ctr">
              <a:spcBef>
                <a:spcPct val="50000"/>
              </a:spcBef>
            </a:pPr>
            <a:r>
              <a:rPr kumimoji="0" lang="en-US" altLang="zh-CN" sz="2800" b="1"/>
              <a:t>Global Standards Collaboration (GSC)  GSC-15</a:t>
            </a:r>
            <a:endParaRPr kumimoji="0" lang="zh-CN" altLang="en-US" sz="28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4"/>
          <p:cNvSpPr>
            <a:spLocks noChangeArrowheads="1"/>
          </p:cNvSpPr>
          <p:nvPr/>
        </p:nvSpPr>
        <p:spPr bwMode="auto">
          <a:xfrm>
            <a:off x="395288" y="436563"/>
            <a:ext cx="8353425" cy="860425"/>
          </a:xfrm>
          <a:prstGeom prst="rect">
            <a:avLst/>
          </a:prstGeom>
          <a:noFill/>
          <a:ln w="9525">
            <a:noFill/>
            <a:miter lim="800000"/>
            <a:headEnd/>
            <a:tailEnd/>
          </a:ln>
        </p:spPr>
        <p:txBody>
          <a:bodyPr>
            <a:spAutoFit/>
          </a:bodyPr>
          <a:lstStyle/>
          <a:p>
            <a:pPr algn="ctr" eaLnBrk="0" hangingPunct="0">
              <a:lnSpc>
                <a:spcPct val="90000"/>
              </a:lnSpc>
            </a:pPr>
            <a:r>
              <a:rPr kumimoji="0" lang="en-US" altLang="ja-JP" sz="2800" b="1">
                <a:ea typeface="ＭＳ Ｐゴシック" charset="-128"/>
              </a:rPr>
              <a:t>Standardization Activities of IMT-Advanced </a:t>
            </a:r>
            <a:br>
              <a:rPr kumimoji="0" lang="en-US" altLang="ja-JP" sz="2800" b="1">
                <a:ea typeface="ＭＳ Ｐゴシック" charset="-128"/>
              </a:rPr>
            </a:br>
            <a:r>
              <a:rPr kumimoji="0" lang="en-US" altLang="ja-JP" sz="2800" b="1">
                <a:ea typeface="ＭＳ Ｐゴシック" charset="-128"/>
              </a:rPr>
              <a:t>in ITU-R WP5D (2)</a:t>
            </a:r>
          </a:p>
        </p:txBody>
      </p:sp>
      <p:sp>
        <p:nvSpPr>
          <p:cNvPr id="23554" name="灯片编号占位符 3"/>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F21A5979-6B2E-416E-A7C7-FA0A018981B4}" type="slidenum">
              <a:rPr kumimoji="0" lang="en-US" altLang="zh-CN" sz="1400"/>
              <a:pPr algn="r"/>
              <a:t>10</a:t>
            </a:fld>
            <a:endParaRPr kumimoji="0" lang="en-US" altLang="zh-CN" sz="1400"/>
          </a:p>
        </p:txBody>
      </p:sp>
      <p:sp>
        <p:nvSpPr>
          <p:cNvPr id="23555" name="Rectangle 2"/>
          <p:cNvSpPr>
            <a:spLocks noRot="1" noChangeArrowheads="1"/>
          </p:cNvSpPr>
          <p:nvPr/>
        </p:nvSpPr>
        <p:spPr bwMode="auto">
          <a:xfrm>
            <a:off x="468313" y="1484313"/>
            <a:ext cx="8218487" cy="4897437"/>
          </a:xfrm>
          <a:prstGeom prst="rect">
            <a:avLst/>
          </a:prstGeom>
          <a:noFill/>
          <a:ln w="9525">
            <a:noFill/>
            <a:miter lim="800000"/>
            <a:headEnd/>
            <a:tailEnd/>
          </a:ln>
        </p:spPr>
        <p:txBody>
          <a:bodyPr/>
          <a:lstStyle/>
          <a:p>
            <a:pPr marL="342900" indent="-342900" eaLnBrk="0" hangingPunct="0">
              <a:lnSpc>
                <a:spcPct val="95000"/>
              </a:lnSpc>
              <a:spcBef>
                <a:spcPct val="20000"/>
              </a:spcBef>
              <a:buClr>
                <a:schemeClr val="folHlink"/>
              </a:buClr>
              <a:buFont typeface="Wingdings" pitchFamily="2" charset="2"/>
              <a:buChar char="n"/>
            </a:pPr>
            <a:r>
              <a:rPr kumimoji="0" lang="en-US" altLang="ja-JP" dirty="0">
                <a:ea typeface="ＭＳ Ｐゴシック" charset="-128"/>
              </a:rPr>
              <a:t>WP5D received the final evaluation reports and relevant contributions on the candidate technologies at the 8</a:t>
            </a:r>
            <a:r>
              <a:rPr kumimoji="0" lang="en-US" altLang="ja-JP" baseline="30000" dirty="0">
                <a:ea typeface="ＭＳ Ｐゴシック" charset="-128"/>
              </a:rPr>
              <a:t>th</a:t>
            </a:r>
            <a:r>
              <a:rPr kumimoji="0" lang="en-US" altLang="ja-JP" dirty="0">
                <a:ea typeface="ＭＳ Ｐゴシック" charset="-128"/>
              </a:rPr>
              <a:t> meeting of WP5D in </a:t>
            </a:r>
            <a:r>
              <a:rPr kumimoji="0" lang="en-US" altLang="ja-JP" dirty="0" err="1">
                <a:ea typeface="ＭＳ Ｐゴシック" charset="-128"/>
              </a:rPr>
              <a:t>Da</a:t>
            </a:r>
            <a:r>
              <a:rPr kumimoji="0" lang="en-US" altLang="ja-JP" dirty="0">
                <a:ea typeface="ＭＳ Ｐゴシック" charset="-128"/>
              </a:rPr>
              <a:t> Nang, Viet Nam.</a:t>
            </a:r>
          </a:p>
          <a:p>
            <a:pPr marL="742950" lvl="1" indent="-285750" eaLnBrk="0" hangingPunct="0">
              <a:lnSpc>
                <a:spcPct val="95000"/>
              </a:lnSpc>
              <a:spcBef>
                <a:spcPct val="20000"/>
              </a:spcBef>
              <a:buClr>
                <a:schemeClr val="hlink"/>
              </a:buClr>
              <a:buFontTx/>
              <a:buChar char="•"/>
            </a:pPr>
            <a:r>
              <a:rPr kumimoji="0" lang="en-US" altLang="ja-JP" sz="1600" dirty="0">
                <a:ea typeface="ＭＳ Ｐゴシック" charset="-128"/>
              </a:rPr>
              <a:t>WP5D reviewed all the contributions in the administrative aspects and agreed that the Step 4 and Step 5 of the IMT-Advanced development process were completed.</a:t>
            </a:r>
          </a:p>
          <a:p>
            <a:pPr marL="342900" indent="-342900" eaLnBrk="0" hangingPunct="0">
              <a:lnSpc>
                <a:spcPct val="95000"/>
              </a:lnSpc>
              <a:spcBef>
                <a:spcPct val="20000"/>
              </a:spcBef>
              <a:buClr>
                <a:schemeClr val="folHlink"/>
              </a:buClr>
              <a:buFont typeface="Wingdings" pitchFamily="2" charset="2"/>
              <a:buChar char="n"/>
            </a:pPr>
            <a:r>
              <a:rPr kumimoji="0" lang="en-GB" altLang="ja-JP" dirty="0">
                <a:ea typeface="ＭＳ Ｐゴシック" charset="-128"/>
              </a:rPr>
              <a:t>WP5D performed review of the all final evaluation reports with a focus on technical aspects.</a:t>
            </a:r>
          </a:p>
          <a:p>
            <a:pPr marL="742950" lvl="1" indent="-285750" eaLnBrk="0" hangingPunct="0">
              <a:lnSpc>
                <a:spcPct val="95000"/>
              </a:lnSpc>
              <a:spcBef>
                <a:spcPct val="20000"/>
              </a:spcBef>
              <a:buClr>
                <a:schemeClr val="hlink"/>
              </a:buClr>
              <a:buFontTx/>
              <a:buChar char="•"/>
            </a:pPr>
            <a:r>
              <a:rPr kumimoji="0" lang="en-GB" altLang="ja-JP" sz="1600" dirty="0">
                <a:ea typeface="ＭＳ Ｐゴシック" charset="-128"/>
              </a:rPr>
              <a:t>WP5D developed IMT-ADV documents for every final evaluation reports, each of which includes a summary of the final evaluation report.</a:t>
            </a:r>
          </a:p>
          <a:p>
            <a:pPr marL="342900" indent="-342900" eaLnBrk="0" hangingPunct="0">
              <a:lnSpc>
                <a:spcPct val="95000"/>
              </a:lnSpc>
              <a:spcBef>
                <a:spcPct val="20000"/>
              </a:spcBef>
              <a:buClr>
                <a:schemeClr val="folHlink"/>
              </a:buClr>
              <a:buFont typeface="Wingdings" pitchFamily="2" charset="2"/>
              <a:buChar char="n"/>
            </a:pPr>
            <a:r>
              <a:rPr kumimoji="0" lang="en-GB" altLang="ja-JP" dirty="0">
                <a:ea typeface="ＭＳ Ｐゴシック" charset="-128"/>
              </a:rPr>
              <a:t>WP5D started the Step 6 of IMT-Advanced development process at the 8</a:t>
            </a:r>
            <a:r>
              <a:rPr kumimoji="0" lang="en-GB" altLang="ja-JP" baseline="30000" dirty="0">
                <a:ea typeface="ＭＳ Ｐゴシック" charset="-128"/>
              </a:rPr>
              <a:t>th</a:t>
            </a:r>
            <a:r>
              <a:rPr kumimoji="0" lang="en-GB" altLang="ja-JP" dirty="0">
                <a:ea typeface="ＭＳ Ｐゴシック" charset="-128"/>
              </a:rPr>
              <a:t> meeting of WP5D.</a:t>
            </a:r>
          </a:p>
          <a:p>
            <a:pPr marL="342900" indent="-342900" eaLnBrk="0" hangingPunct="0">
              <a:lnSpc>
                <a:spcPct val="95000"/>
              </a:lnSpc>
              <a:spcBef>
                <a:spcPct val="20000"/>
              </a:spcBef>
              <a:buClr>
                <a:schemeClr val="folHlink"/>
              </a:buClr>
              <a:buFont typeface="Wingdings" pitchFamily="2" charset="2"/>
              <a:buChar char="n"/>
            </a:pPr>
            <a:r>
              <a:rPr kumimoji="0" lang="en-GB" altLang="ja-JP" dirty="0">
                <a:ea typeface="ＭＳ Ｐゴシック" charset="-128"/>
              </a:rPr>
              <a:t>WP5D developed IMT-ADV document addressing the process for the completion of the Preliminary Draft New </a:t>
            </a:r>
            <a:r>
              <a:rPr kumimoji="0" lang="en-GB" altLang="ja-JP" dirty="0" smtClean="0">
                <a:ea typeface="ＭＳ Ｐゴシック" charset="-128"/>
              </a:rPr>
              <a:t>Recommendation </a:t>
            </a:r>
            <a:r>
              <a:rPr kumimoji="0" lang="en-GB" altLang="ja-JP" dirty="0">
                <a:ea typeface="ＭＳ Ｐゴシック" charset="-128"/>
              </a:rPr>
              <a:t>ITU-R  M.[IMT.RSPEC].</a:t>
            </a:r>
          </a:p>
          <a:p>
            <a:pPr marL="742950" lvl="1" indent="-285750" eaLnBrk="0" hangingPunct="0">
              <a:lnSpc>
                <a:spcPct val="95000"/>
              </a:lnSpc>
              <a:spcBef>
                <a:spcPct val="20000"/>
              </a:spcBef>
              <a:buClr>
                <a:schemeClr val="hlink"/>
              </a:buClr>
              <a:buFontTx/>
              <a:buChar char="•"/>
            </a:pPr>
            <a:r>
              <a:rPr kumimoji="0" lang="en-GB" altLang="ja-JP" sz="1600" dirty="0">
                <a:ea typeface="ＭＳ Ｐゴシック" charset="-128"/>
              </a:rPr>
              <a:t>The detailed </a:t>
            </a:r>
            <a:r>
              <a:rPr kumimoji="0" lang="en-GB" altLang="ja-JP" sz="1600" dirty="0" err="1">
                <a:ea typeface="ＭＳ Ｐゴシック" charset="-128"/>
              </a:rPr>
              <a:t>workplan</a:t>
            </a:r>
            <a:r>
              <a:rPr kumimoji="0" lang="en-GB" altLang="ja-JP" sz="1600" dirty="0">
                <a:ea typeface="ＭＳ Ｐゴシック" charset="-128"/>
              </a:rPr>
              <a:t> on </a:t>
            </a:r>
            <a:r>
              <a:rPr kumimoji="0" lang="en-GB" altLang="ja-JP" sz="1600" dirty="0" smtClean="0">
                <a:ea typeface="ＭＳ Ｐゴシック" charset="-128"/>
              </a:rPr>
              <a:t>[IMT.RSPEC</a:t>
            </a:r>
            <a:r>
              <a:rPr kumimoji="0" lang="en-GB" altLang="ja-JP" sz="1600" dirty="0">
                <a:ea typeface="ＭＳ Ｐゴシック" charset="-128"/>
              </a:rPr>
              <a:t>] was updated, and a first draft of working document for </a:t>
            </a:r>
            <a:r>
              <a:rPr kumimoji="0" lang="en-GB" altLang="ja-JP" sz="1600" dirty="0" smtClean="0">
                <a:ea typeface="ＭＳ Ｐゴシック" charset="-128"/>
              </a:rPr>
              <a:t>[IMT.RSPEC] was developed.</a:t>
            </a:r>
            <a:endParaRPr kumimoji="0" lang="en-GB" altLang="ja-JP" sz="1600" dirty="0">
              <a:ea typeface="ＭＳ Ｐゴシック" charset="-128"/>
            </a:endParaRPr>
          </a:p>
          <a:p>
            <a:pPr marL="742950" lvl="1" indent="-285750" eaLnBrk="0" hangingPunct="0">
              <a:lnSpc>
                <a:spcPct val="95000"/>
              </a:lnSpc>
              <a:spcBef>
                <a:spcPct val="20000"/>
              </a:spcBef>
              <a:buClr>
                <a:schemeClr val="hlink"/>
              </a:buClr>
              <a:buFontTx/>
              <a:buChar char="•"/>
            </a:pPr>
            <a:r>
              <a:rPr kumimoji="0" lang="en-GB" altLang="ja-JP" sz="1600" dirty="0">
                <a:ea typeface="ＭＳ Ｐゴシック" charset="-128"/>
              </a:rPr>
              <a:t>The update procedure for </a:t>
            </a:r>
            <a:r>
              <a:rPr kumimoji="0" lang="en-GB" altLang="ja-JP" sz="1600" dirty="0" smtClean="0">
                <a:ea typeface="ＭＳ Ｐゴシック" charset="-128"/>
              </a:rPr>
              <a:t>[IMT.RSPEC</a:t>
            </a:r>
            <a:r>
              <a:rPr kumimoji="0" lang="en-GB" altLang="ja-JP" sz="1600" dirty="0">
                <a:ea typeface="ＭＳ Ｐゴシック" charset="-128"/>
              </a:rPr>
              <a:t>] was also addressed.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rrowheads="1"/>
          </p:cNvSpPr>
          <p:nvPr>
            <p:ph type="body" idx="4294967295"/>
          </p:nvPr>
        </p:nvSpPr>
        <p:spPr>
          <a:xfrm>
            <a:off x="468313" y="1484313"/>
            <a:ext cx="8218487" cy="4784725"/>
          </a:xfrm>
        </p:spPr>
        <p:txBody>
          <a:bodyPr/>
          <a:lstStyle/>
          <a:p>
            <a:pPr>
              <a:buFont typeface="Wingdings" pitchFamily="2" charset="2"/>
              <a:buChar char="n"/>
            </a:pPr>
            <a:r>
              <a:rPr lang="en-GB" altLang="ja-JP" sz="2000" dirty="0" smtClean="0">
                <a:ea typeface="ＭＳ Ｐゴシック" charset="-128"/>
              </a:rPr>
              <a:t>WP5D developed a working document for the Preliminary Draft New Recommendation/Report ITU-R M.[IMT.UPDATE] on “Analysis and assessment of global broadband wireless services and marketplace for IMT based on input contributions at the 8</a:t>
            </a:r>
            <a:r>
              <a:rPr lang="en-GB" altLang="ja-JP" sz="2000" baseline="30000" dirty="0" smtClean="0">
                <a:ea typeface="ＭＳ Ｐゴシック" charset="-128"/>
              </a:rPr>
              <a:t>th</a:t>
            </a:r>
            <a:r>
              <a:rPr lang="en-GB" altLang="ja-JP" sz="2000" dirty="0" smtClean="0">
                <a:ea typeface="ＭＳ Ｐゴシック" charset="-128"/>
              </a:rPr>
              <a:t> meeting of WP5D.</a:t>
            </a:r>
          </a:p>
          <a:p>
            <a:pPr lvl="1"/>
            <a:r>
              <a:rPr lang="en-GB" altLang="ja-JP" sz="1800" dirty="0" smtClean="0">
                <a:ea typeface="ＭＳ Ｐゴシック" charset="-128"/>
              </a:rPr>
              <a:t>The [IMT.UPDATE] will be expected to be finalized in the 12</a:t>
            </a:r>
            <a:r>
              <a:rPr lang="en-GB" altLang="ja-JP" sz="1800" baseline="30000" dirty="0" smtClean="0">
                <a:ea typeface="ＭＳ Ｐゴシック" charset="-128"/>
              </a:rPr>
              <a:t>th</a:t>
            </a:r>
            <a:r>
              <a:rPr lang="en-GB" altLang="ja-JP" sz="1800" dirty="0" smtClean="0">
                <a:ea typeface="ＭＳ Ｐゴシック" charset="-128"/>
              </a:rPr>
              <a:t> meeting of WP5D.</a:t>
            </a:r>
          </a:p>
          <a:p>
            <a:pPr>
              <a:buFont typeface="Wingdings" pitchFamily="2" charset="2"/>
              <a:buChar char="n"/>
            </a:pPr>
            <a:r>
              <a:rPr lang="en-GB" altLang="ja-JP" sz="2000" dirty="0" smtClean="0">
                <a:ea typeface="ＭＳ Ｐゴシック" charset="-128"/>
              </a:rPr>
              <a:t>In order to get the view on the future IMT, the workshop during the 9</a:t>
            </a:r>
            <a:r>
              <a:rPr lang="en-GB" altLang="ja-JP" sz="2000" baseline="30000" dirty="0" smtClean="0">
                <a:ea typeface="ＭＳ Ｐゴシック" charset="-128"/>
              </a:rPr>
              <a:t>th</a:t>
            </a:r>
            <a:r>
              <a:rPr lang="en-GB" altLang="ja-JP" sz="2000" dirty="0" smtClean="0">
                <a:ea typeface="ＭＳ Ｐゴシック" charset="-128"/>
              </a:rPr>
              <a:t> meeting of WP5D was proposed in the 7</a:t>
            </a:r>
            <a:r>
              <a:rPr lang="en-GB" altLang="ja-JP" sz="2000" baseline="30000" dirty="0" smtClean="0">
                <a:ea typeface="ＭＳ Ｐゴシック" charset="-128"/>
              </a:rPr>
              <a:t>th</a:t>
            </a:r>
            <a:r>
              <a:rPr lang="en-GB" altLang="ja-JP" sz="2000" dirty="0" smtClean="0">
                <a:ea typeface="ＭＳ Ｐゴシック" charset="-128"/>
              </a:rPr>
              <a:t> meeting of WP5D in Turin, Italy.</a:t>
            </a:r>
          </a:p>
          <a:p>
            <a:pPr lvl="1"/>
            <a:r>
              <a:rPr lang="en-GB" altLang="ja-JP" sz="1800" dirty="0" smtClean="0">
                <a:ea typeface="ＭＳ Ｐゴシック" charset="-128"/>
              </a:rPr>
              <a:t>There were various views on the timing of the workshop in the 8</a:t>
            </a:r>
            <a:r>
              <a:rPr lang="en-GB" altLang="ja-JP" sz="1800" baseline="30000" dirty="0" smtClean="0">
                <a:ea typeface="ＭＳ Ｐゴシック" charset="-128"/>
              </a:rPr>
              <a:t>th</a:t>
            </a:r>
            <a:r>
              <a:rPr lang="en-GB" altLang="ja-JP" sz="1800" dirty="0" smtClean="0">
                <a:ea typeface="ＭＳ Ｐゴシック" charset="-128"/>
              </a:rPr>
              <a:t> meeting of WP5D.</a:t>
            </a:r>
          </a:p>
          <a:p>
            <a:pPr lvl="1"/>
            <a:r>
              <a:rPr lang="en-GB" altLang="ja-JP" sz="1800" dirty="0" smtClean="0">
                <a:ea typeface="ＭＳ Ｐゴシック" charset="-128"/>
              </a:rPr>
              <a:t>It was decided to discuss issues on the workshop further in the 9</a:t>
            </a:r>
            <a:r>
              <a:rPr lang="en-GB" altLang="ja-JP" sz="1800" baseline="30000" dirty="0" smtClean="0">
                <a:ea typeface="ＭＳ Ｐゴシック" charset="-128"/>
              </a:rPr>
              <a:t>th</a:t>
            </a:r>
            <a:r>
              <a:rPr lang="en-GB" altLang="ja-JP" sz="1800" dirty="0" smtClean="0">
                <a:ea typeface="ＭＳ Ｐゴシック" charset="-128"/>
              </a:rPr>
              <a:t> meeting of WP5D to be held in Chongqing, China.</a:t>
            </a:r>
          </a:p>
        </p:txBody>
      </p:sp>
      <p:sp>
        <p:nvSpPr>
          <p:cNvPr id="24578" name="Rectangle 3"/>
          <p:cNvSpPr>
            <a:spLocks noChangeArrowheads="1"/>
          </p:cNvSpPr>
          <p:nvPr/>
        </p:nvSpPr>
        <p:spPr bwMode="auto">
          <a:xfrm>
            <a:off x="395288" y="436563"/>
            <a:ext cx="8353425" cy="860425"/>
          </a:xfrm>
          <a:prstGeom prst="rect">
            <a:avLst/>
          </a:prstGeom>
          <a:noFill/>
          <a:ln w="9525">
            <a:noFill/>
            <a:miter lim="800000"/>
            <a:headEnd/>
            <a:tailEnd/>
          </a:ln>
        </p:spPr>
        <p:txBody>
          <a:bodyPr>
            <a:spAutoFit/>
          </a:bodyPr>
          <a:lstStyle/>
          <a:p>
            <a:pPr algn="ctr" eaLnBrk="0" hangingPunct="0">
              <a:lnSpc>
                <a:spcPct val="90000"/>
              </a:lnSpc>
            </a:pPr>
            <a:r>
              <a:rPr kumimoji="0" lang="en-US" altLang="ja-JP" sz="2800" b="1">
                <a:ea typeface="ＭＳ Ｐゴシック" charset="-128"/>
              </a:rPr>
              <a:t>Standardization Activities of IMT-Advanced </a:t>
            </a:r>
            <a:br>
              <a:rPr kumimoji="0" lang="en-US" altLang="ja-JP" sz="2800" b="1">
                <a:ea typeface="ＭＳ Ｐゴシック" charset="-128"/>
              </a:rPr>
            </a:br>
            <a:r>
              <a:rPr kumimoji="0" lang="en-US" altLang="ja-JP" sz="2800" b="1">
                <a:ea typeface="ＭＳ Ｐゴシック" charset="-128"/>
              </a:rPr>
              <a:t>in ITU-R WP5D (3)</a:t>
            </a:r>
          </a:p>
        </p:txBody>
      </p:sp>
      <p:sp>
        <p:nvSpPr>
          <p:cNvPr id="24579" name="灯片编号占位符 3"/>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223EB108-189D-4D22-AF30-4E8EBD06D7F0}" type="slidenum">
              <a:rPr kumimoji="0" lang="en-US" altLang="zh-CN" sz="1400"/>
              <a:pPr algn="r"/>
              <a:t>11</a:t>
            </a:fld>
            <a:endParaRPr kumimoji="0" lang="en-US" altLang="zh-CN" sz="14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rrowheads="1"/>
          </p:cNvSpPr>
          <p:nvPr>
            <p:ph type="body" idx="1"/>
          </p:nvPr>
        </p:nvSpPr>
        <p:spPr>
          <a:xfrm>
            <a:off x="457200" y="1628775"/>
            <a:ext cx="8229600" cy="4752975"/>
          </a:xfrm>
        </p:spPr>
        <p:txBody>
          <a:bodyPr/>
          <a:lstStyle/>
          <a:p>
            <a:pPr>
              <a:lnSpc>
                <a:spcPct val="105000"/>
              </a:lnSpc>
              <a:buFont typeface="Wingdings" pitchFamily="2" charset="2"/>
              <a:buChar char="n"/>
            </a:pPr>
            <a:r>
              <a:rPr lang="en-US" altLang="ja-JP" sz="2000" dirty="0" smtClean="0">
                <a:ea typeface="ＭＳ Ｐゴシック" charset="-128"/>
              </a:rPr>
              <a:t>The IMT-Advanced Subcommittee under the Advanced Wireless Communications Study Committee is conducting technical studies on IMT-Advanced and promotes its standardization through contributions to ITU-R and other activities</a:t>
            </a:r>
          </a:p>
          <a:p>
            <a:pPr>
              <a:lnSpc>
                <a:spcPct val="105000"/>
              </a:lnSpc>
              <a:buFont typeface="Wingdings" pitchFamily="2" charset="2"/>
              <a:buChar char="n"/>
            </a:pPr>
            <a:r>
              <a:rPr lang="en-US" altLang="ja-JP" sz="2000" dirty="0" smtClean="0">
                <a:ea typeface="ＭＳ Ｐゴシック" charset="-128"/>
              </a:rPr>
              <a:t>The Radio Interface Technology Study Group and its Evaluation Group established under the IMT-Advanced Subcommittee prepared two draft proposals based on the IEEE802.16m and 3GPP LTE-Advanced for IMT-Advanced radio interface technologies, and they were submitted to the 6</a:t>
            </a:r>
            <a:r>
              <a:rPr lang="en-US" altLang="ja-JP" sz="2000" baseline="30000" dirty="0" smtClean="0">
                <a:ea typeface="ＭＳ Ｐゴシック" charset="-128"/>
              </a:rPr>
              <a:t>th</a:t>
            </a:r>
            <a:r>
              <a:rPr lang="en-US" altLang="ja-JP" sz="2000" dirty="0" smtClean="0">
                <a:ea typeface="ＭＳ Ｐゴシック" charset="-128"/>
              </a:rPr>
              <a:t> meeting of ITU-R WP5D through Japan’s national process</a:t>
            </a:r>
          </a:p>
          <a:p>
            <a:pPr>
              <a:lnSpc>
                <a:spcPct val="105000"/>
              </a:lnSpc>
              <a:buFont typeface="Wingdings" pitchFamily="2" charset="2"/>
              <a:buChar char="n"/>
            </a:pPr>
            <a:r>
              <a:rPr lang="en-US" altLang="ja-JP" sz="2000" dirty="0" smtClean="0">
                <a:ea typeface="ＭＳ Ｐゴシック" charset="-128"/>
              </a:rPr>
              <a:t>ARIB Evaluation Group was actively participated in IMT-Advanced evaluation activities to cooperate with other Independent Evaluation Groups through activities such as ITU-R Correspondence Groups and workshops/coordination meetings</a:t>
            </a:r>
          </a:p>
        </p:txBody>
      </p:sp>
      <p:sp>
        <p:nvSpPr>
          <p:cNvPr id="25602" name="Rectangle 3"/>
          <p:cNvSpPr>
            <a:spLocks noChangeArrowheads="1"/>
          </p:cNvSpPr>
          <p:nvPr/>
        </p:nvSpPr>
        <p:spPr bwMode="auto">
          <a:xfrm>
            <a:off x="395288" y="395288"/>
            <a:ext cx="8353425" cy="968375"/>
          </a:xfrm>
          <a:prstGeom prst="rect">
            <a:avLst/>
          </a:prstGeom>
          <a:noFill/>
          <a:ln w="9525">
            <a:noFill/>
            <a:miter lim="800000"/>
            <a:headEnd/>
            <a:tailEnd/>
          </a:ln>
        </p:spPr>
        <p:txBody>
          <a:bodyPr>
            <a:spAutoFit/>
          </a:bodyPr>
          <a:lstStyle/>
          <a:p>
            <a:pPr algn="ctr" eaLnBrk="0" hangingPunct="0">
              <a:lnSpc>
                <a:spcPct val="90000"/>
              </a:lnSpc>
            </a:pPr>
            <a:r>
              <a:rPr kumimoji="0" lang="en-US" altLang="ja-JP" sz="3200" b="1">
                <a:ea typeface="ＭＳ Ｐゴシック" charset="-128"/>
              </a:rPr>
              <a:t>Recent Activities on IMT-Advanced </a:t>
            </a:r>
            <a:br>
              <a:rPr kumimoji="0" lang="en-US" altLang="ja-JP" sz="3200" b="1">
                <a:ea typeface="ＭＳ Ｐゴシック" charset="-128"/>
              </a:rPr>
            </a:br>
            <a:r>
              <a:rPr kumimoji="0" lang="en-US" altLang="ja-JP" sz="3200" b="1">
                <a:ea typeface="ＭＳ Ｐゴシック" charset="-128"/>
              </a:rPr>
              <a:t>in ARIB</a:t>
            </a:r>
          </a:p>
        </p:txBody>
      </p:sp>
      <p:sp>
        <p:nvSpPr>
          <p:cNvPr id="25603" name="灯片编号占位符 3"/>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05A22525-C7FB-4A96-87BA-1F1386F349CD}" type="slidenum">
              <a:rPr kumimoji="0" lang="en-US" altLang="zh-CN" sz="1400"/>
              <a:pPr algn="r"/>
              <a:t>12</a:t>
            </a:fld>
            <a:endParaRPr kumimoji="0" lang="en-US" altLang="zh-CN" sz="14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4"/>
          <p:cNvSpPr>
            <a:spLocks noChangeArrowheads="1"/>
          </p:cNvSpPr>
          <p:nvPr/>
        </p:nvSpPr>
        <p:spPr bwMode="auto">
          <a:xfrm>
            <a:off x="395288" y="395288"/>
            <a:ext cx="8353425" cy="968375"/>
          </a:xfrm>
          <a:prstGeom prst="rect">
            <a:avLst/>
          </a:prstGeom>
          <a:noFill/>
          <a:ln w="9525">
            <a:noFill/>
            <a:miter lim="800000"/>
            <a:headEnd/>
            <a:tailEnd/>
          </a:ln>
        </p:spPr>
        <p:txBody>
          <a:bodyPr>
            <a:spAutoFit/>
          </a:bodyPr>
          <a:lstStyle/>
          <a:p>
            <a:pPr algn="ctr" eaLnBrk="0" hangingPunct="0">
              <a:lnSpc>
                <a:spcPct val="90000"/>
              </a:lnSpc>
            </a:pPr>
            <a:r>
              <a:rPr kumimoji="0" lang="en-US" altLang="ja-JP" sz="3200" b="1">
                <a:ea typeface="ＭＳ Ｐゴシック" charset="-128"/>
              </a:rPr>
              <a:t>Recent Activities on IMT-Advanced </a:t>
            </a:r>
            <a:br>
              <a:rPr kumimoji="0" lang="en-US" altLang="ja-JP" sz="3200" b="1">
                <a:ea typeface="ＭＳ Ｐゴシック" charset="-128"/>
              </a:rPr>
            </a:br>
            <a:r>
              <a:rPr kumimoji="0" lang="en-US" altLang="ja-JP" sz="3200" b="1">
                <a:ea typeface="ＭＳ Ｐゴシック" charset="-128"/>
              </a:rPr>
              <a:t>in ATIS</a:t>
            </a:r>
          </a:p>
        </p:txBody>
      </p:sp>
      <p:sp>
        <p:nvSpPr>
          <p:cNvPr id="26626" name="灯片编号占位符 3"/>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0F402408-7DB7-49DA-98FD-FF69F6F57DFD}" type="slidenum">
              <a:rPr kumimoji="0" lang="en-US" altLang="zh-CN" sz="1400"/>
              <a:pPr algn="r"/>
              <a:t>13</a:t>
            </a:fld>
            <a:endParaRPr kumimoji="0" lang="en-US" altLang="zh-CN" sz="1400"/>
          </a:p>
        </p:txBody>
      </p:sp>
      <p:sp>
        <p:nvSpPr>
          <p:cNvPr id="6" name="Rectangle 2"/>
          <p:cNvSpPr txBox="1">
            <a:spLocks noRot="1" noChangeArrowheads="1"/>
          </p:cNvSpPr>
          <p:nvPr/>
        </p:nvSpPr>
        <p:spPr bwMode="auto">
          <a:xfrm>
            <a:off x="457200" y="1557338"/>
            <a:ext cx="8229600" cy="4752975"/>
          </a:xfrm>
          <a:prstGeom prst="rect">
            <a:avLst/>
          </a:prstGeom>
          <a:noFill/>
          <a:ln w="9525">
            <a:noFill/>
            <a:miter lim="800000"/>
            <a:headEnd/>
            <a:tailEnd/>
          </a:ln>
        </p:spPr>
        <p:txBody>
          <a:bodyPr/>
          <a:lstStyle/>
          <a:p>
            <a:pPr marL="342900" indent="-342900" eaLnBrk="0" hangingPunct="0">
              <a:lnSpc>
                <a:spcPts val="2400"/>
              </a:lnSpc>
              <a:spcBef>
                <a:spcPct val="20000"/>
              </a:spcBef>
              <a:buClr>
                <a:schemeClr val="folHlink"/>
              </a:buClr>
              <a:buFont typeface="Wingdings" pitchFamily="2" charset="2"/>
              <a:buChar char="n"/>
              <a:defRPr/>
            </a:pPr>
            <a:r>
              <a:rPr kumimoji="0" lang="en-US" altLang="ja-JP" kern="0">
                <a:latin typeface="+mn-lt"/>
                <a:ea typeface="ＭＳ Ｐゴシック" charset="-128"/>
              </a:rPr>
              <a:t>ATIS WTSC along with TIA TR-45.3 submitted the GCS and update package for TDMA-SC toward M.1457-10 to ITU-R WP5D.</a:t>
            </a:r>
          </a:p>
          <a:p>
            <a:pPr marL="342900" indent="-342900" eaLnBrk="0" hangingPunct="0">
              <a:lnSpc>
                <a:spcPts val="2400"/>
              </a:lnSpc>
              <a:spcBef>
                <a:spcPct val="20000"/>
              </a:spcBef>
              <a:buClr>
                <a:schemeClr val="folHlink"/>
              </a:buClr>
              <a:buFont typeface="Wingdings" pitchFamily="2" charset="2"/>
              <a:buChar char="n"/>
              <a:defRPr/>
            </a:pPr>
            <a:r>
              <a:rPr kumimoji="0" lang="en-US" altLang="ja-JP" kern="0">
                <a:latin typeface="+mn-lt"/>
                <a:ea typeface="ＭＳ Ｐゴシック" charset="-128"/>
              </a:rPr>
              <a:t>ATIS as OP of 3GPP submitted its letter of conveyance for CDMA-DS and CDMA-TDD toward M.1457-10 to ITU-R WP5D.</a:t>
            </a:r>
          </a:p>
          <a:p>
            <a:pPr marL="342900" indent="-342900" eaLnBrk="0" hangingPunct="0">
              <a:lnSpc>
                <a:spcPts val="2400"/>
              </a:lnSpc>
              <a:spcBef>
                <a:spcPct val="20000"/>
              </a:spcBef>
              <a:buClr>
                <a:schemeClr val="folHlink"/>
              </a:buClr>
              <a:buFont typeface="Wingdings" pitchFamily="2" charset="2"/>
              <a:buChar char="n"/>
              <a:defRPr/>
            </a:pPr>
            <a:r>
              <a:rPr kumimoji="0" lang="en-US" altLang="ja-JP" kern="0">
                <a:latin typeface="+mn-lt"/>
                <a:ea typeface="ＭＳ Ｐゴシック" charset="-128"/>
              </a:rPr>
              <a:t>ATIS as OP proponent of 3GPP IMT-Advanced submission provided its endorsement to ITU-R WP5D.</a:t>
            </a:r>
          </a:p>
          <a:p>
            <a:pPr marL="342900" indent="-342900" eaLnBrk="0" hangingPunct="0">
              <a:lnSpc>
                <a:spcPts val="2400"/>
              </a:lnSpc>
              <a:spcBef>
                <a:spcPct val="20000"/>
              </a:spcBef>
              <a:buClr>
                <a:schemeClr val="folHlink"/>
              </a:buClr>
              <a:buFont typeface="Wingdings" pitchFamily="2" charset="2"/>
              <a:buChar char="n"/>
              <a:defRPr/>
            </a:pPr>
            <a:r>
              <a:rPr kumimoji="0" lang="en-US" altLang="ja-JP" kern="0">
                <a:latin typeface="+mn-lt"/>
                <a:ea typeface="ＭＳ Ｐゴシック" charset="-128"/>
              </a:rPr>
              <a:t>ATIS WTSC, as a registered Independent Evaluation Group, submitted interim and final IMT-Advanced evaluation reports on both IMT-Advanced proposals.</a:t>
            </a:r>
          </a:p>
          <a:p>
            <a:pPr marL="342900" indent="-342900" eaLnBrk="0" hangingPunct="0">
              <a:lnSpc>
                <a:spcPts val="2400"/>
              </a:lnSpc>
              <a:spcBef>
                <a:spcPct val="20000"/>
              </a:spcBef>
              <a:buClr>
                <a:schemeClr val="folHlink"/>
              </a:buClr>
              <a:buFont typeface="Wingdings" pitchFamily="2" charset="2"/>
              <a:buChar char="n"/>
              <a:defRPr/>
            </a:pPr>
            <a:r>
              <a:rPr kumimoji="0" lang="en-US" altLang="ja-JP" kern="0">
                <a:latin typeface="+mn-lt"/>
                <a:ea typeface="ＭＳ Ｐゴシック" charset="-128"/>
              </a:rPr>
              <a:t>ATIS WTSC Evaluation Group actively participated in IMT-Advanced evaluation ITU-R Correspondence Groups and workshops/coordination meetings.</a:t>
            </a:r>
          </a:p>
          <a:p>
            <a:pPr marL="342900" indent="-342900" eaLnBrk="0" hangingPunct="0">
              <a:lnSpc>
                <a:spcPts val="2400"/>
              </a:lnSpc>
              <a:spcBef>
                <a:spcPct val="20000"/>
              </a:spcBef>
              <a:buClr>
                <a:schemeClr val="folHlink"/>
              </a:buClr>
              <a:buFont typeface="Wingdings" pitchFamily="2" charset="2"/>
              <a:buChar char="n"/>
              <a:defRPr/>
            </a:pPr>
            <a:r>
              <a:rPr kumimoji="0" lang="en-US" altLang="ja-JP" kern="0">
                <a:latin typeface="+mn-lt"/>
                <a:ea typeface="ＭＳ Ｐゴシック" charset="-128"/>
              </a:rPr>
              <a:t>ATIS intends to be identified as a GCS Proponent and Transposing Organization for IMT-Advanced LTE-Advanced Radio Interface.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灯片编号占位符 3"/>
          <p:cNvSpPr txBox="1">
            <a:spLocks noGrp="1"/>
          </p:cNvSpPr>
          <p:nvPr/>
        </p:nvSpPr>
        <p:spPr bwMode="auto">
          <a:xfrm>
            <a:off x="7010400" y="6381750"/>
            <a:ext cx="2133600" cy="476250"/>
          </a:xfrm>
          <a:prstGeom prst="rect">
            <a:avLst/>
          </a:prstGeom>
          <a:noFill/>
          <a:ln w="9525">
            <a:noFill/>
            <a:miter lim="800000"/>
            <a:headEnd/>
            <a:tailEnd/>
          </a:ln>
        </p:spPr>
        <p:txBody>
          <a:bodyPr/>
          <a:lstStyle/>
          <a:p>
            <a:pPr algn="r" eaLnBrk="0" hangingPunct="0"/>
            <a:fld id="{A93E7E1A-F3F3-4974-971B-268D942277B3}" type="slidenum">
              <a:rPr kumimoji="0" lang="ja-JP" altLang="en-US" sz="1400">
                <a:latin typeface="Verdana" pitchFamily="34" charset="0"/>
                <a:ea typeface="ＭＳ Ｐゴシック" charset="-128"/>
              </a:rPr>
              <a:pPr algn="r" eaLnBrk="0" hangingPunct="0"/>
              <a:t>14</a:t>
            </a:fld>
            <a:endParaRPr kumimoji="0" lang="en-US" altLang="ja-JP" sz="1400">
              <a:latin typeface="Verdana" pitchFamily="34" charset="0"/>
              <a:ea typeface="ＭＳ Ｐゴシック" charset="-128"/>
            </a:endParaRPr>
          </a:p>
        </p:txBody>
      </p:sp>
      <p:sp>
        <p:nvSpPr>
          <p:cNvPr id="27650" name="Rectangle 2"/>
          <p:cNvSpPr>
            <a:spLocks noGrp="1" noChangeArrowheads="1"/>
          </p:cNvSpPr>
          <p:nvPr>
            <p:ph type="body" idx="4294967295"/>
          </p:nvPr>
        </p:nvSpPr>
        <p:spPr>
          <a:xfrm>
            <a:off x="457200" y="1557338"/>
            <a:ext cx="8229600" cy="4751387"/>
          </a:xfrm>
        </p:spPr>
        <p:txBody>
          <a:bodyPr/>
          <a:lstStyle/>
          <a:p>
            <a:pPr>
              <a:lnSpc>
                <a:spcPts val="2700"/>
              </a:lnSpc>
              <a:buFont typeface="Wingdings" pitchFamily="2" charset="2"/>
              <a:buChar char="n"/>
            </a:pPr>
            <a:r>
              <a:rPr lang="en-GB" altLang="zh-CN" sz="2000" smtClean="0">
                <a:ea typeface="ＭＳ Ｐゴシック" charset="-128"/>
              </a:rPr>
              <a:t>CCSA</a:t>
            </a:r>
            <a:r>
              <a:rPr lang="zh-CN" altLang="en-US" sz="2000" smtClean="0">
                <a:ea typeface="ＭＳ Ｐゴシック" charset="-128"/>
              </a:rPr>
              <a:t>，</a:t>
            </a:r>
            <a:r>
              <a:rPr lang="en-GB" altLang="zh-CN" sz="2000" smtClean="0">
                <a:ea typeface="ＭＳ Ｐゴシック" charset="-128"/>
              </a:rPr>
              <a:t>the 3GPP Organizational Partner</a:t>
            </a:r>
            <a:r>
              <a:rPr lang="zh-CN" altLang="en-US" sz="2000" smtClean="0">
                <a:ea typeface="ＭＳ Ｐゴシック" charset="-128"/>
              </a:rPr>
              <a:t>，</a:t>
            </a:r>
            <a:r>
              <a:rPr lang="en-GB" altLang="zh-CN" sz="2000" smtClean="0">
                <a:ea typeface="ＭＳ Ｐゴシック" charset="-128"/>
              </a:rPr>
              <a:t>join</a:t>
            </a:r>
            <a:r>
              <a:rPr lang="en-US" altLang="zh-CN" sz="2000" smtClean="0">
                <a:ea typeface="ＭＳ Ｐゴシック" charset="-128"/>
              </a:rPr>
              <a:t>ed</a:t>
            </a:r>
            <a:r>
              <a:rPr lang="en-GB" altLang="zh-CN" sz="2000" smtClean="0">
                <a:ea typeface="ＭＳ Ｐゴシック" charset="-128"/>
              </a:rPr>
              <a:t> with 3GPP in providing the technology submission</a:t>
            </a:r>
            <a:r>
              <a:rPr lang="zh-CN" altLang="en-US" sz="2000" smtClean="0">
                <a:ea typeface="ＭＳ Ｐゴシック" charset="-128"/>
              </a:rPr>
              <a:t> </a:t>
            </a:r>
            <a:r>
              <a:rPr lang="en-US" altLang="zh-CN" sz="2000" smtClean="0">
                <a:ea typeface="ＭＳ Ｐゴシック" charset="-128"/>
              </a:rPr>
              <a:t>of LTE-Advanced as a candidate SRIT (includes an FDD RIT component and a TDD RIT component), for IMT-Advanced to ITU-R WP5D.</a:t>
            </a:r>
          </a:p>
          <a:p>
            <a:pPr>
              <a:lnSpc>
                <a:spcPts val="2700"/>
              </a:lnSpc>
              <a:spcBef>
                <a:spcPts val="600"/>
              </a:spcBef>
              <a:buFont typeface="Wingdings" pitchFamily="2" charset="2"/>
              <a:buChar char="n"/>
            </a:pPr>
            <a:r>
              <a:rPr lang="en-US" altLang="zh-CN" sz="2000" smtClean="0">
                <a:ea typeface="ＭＳ Ｐゴシック" charset="-128"/>
              </a:rPr>
              <a:t>Through national process, China conducted the IMT-Advanced candidate submission of TD-LTE-Advanced technology which is the TDD RIT component of LTE-Advanced. </a:t>
            </a:r>
          </a:p>
          <a:p>
            <a:pPr>
              <a:lnSpc>
                <a:spcPts val="2700"/>
              </a:lnSpc>
              <a:spcBef>
                <a:spcPts val="600"/>
              </a:spcBef>
              <a:buFont typeface="Wingdings" pitchFamily="2" charset="2"/>
              <a:buChar char="n"/>
            </a:pPr>
            <a:r>
              <a:rPr lang="en-US" altLang="zh-CN" sz="2000" smtClean="0">
                <a:ea typeface="ＭＳ Ｐゴシック" charset="-128"/>
              </a:rPr>
              <a:t>Chinese Evaluation Group actively participated in IMT-Advanced evaluation activities including ITU meetings, workshops, coordination meetings etc. CHEG’s final evaluation report was submitted to the 8</a:t>
            </a:r>
            <a:r>
              <a:rPr lang="en-US" altLang="zh-CN" sz="2000" baseline="30000" smtClean="0">
                <a:ea typeface="ＭＳ Ｐゴシック" charset="-128"/>
              </a:rPr>
              <a:t>th</a:t>
            </a:r>
            <a:r>
              <a:rPr lang="en-US" altLang="zh-CN" sz="2000" smtClean="0">
                <a:ea typeface="ＭＳ Ｐゴシック" charset="-128"/>
              </a:rPr>
              <a:t> meeting of ITU-R 5D. It confirmed that both FDD RIT and TDD RIT of LTE-Advanced meet the ITU IMT-Advanced requirements.</a:t>
            </a:r>
          </a:p>
        </p:txBody>
      </p:sp>
      <p:sp>
        <p:nvSpPr>
          <p:cNvPr id="27651" name="Rectangle 6"/>
          <p:cNvSpPr>
            <a:spLocks noChangeArrowheads="1"/>
          </p:cNvSpPr>
          <p:nvPr/>
        </p:nvSpPr>
        <p:spPr bwMode="auto">
          <a:xfrm>
            <a:off x="395288" y="395288"/>
            <a:ext cx="8353425" cy="968375"/>
          </a:xfrm>
          <a:prstGeom prst="rect">
            <a:avLst/>
          </a:prstGeom>
          <a:noFill/>
          <a:ln w="9525">
            <a:noFill/>
            <a:miter lim="800000"/>
            <a:headEnd/>
            <a:tailEnd/>
          </a:ln>
        </p:spPr>
        <p:txBody>
          <a:bodyPr>
            <a:spAutoFit/>
          </a:bodyPr>
          <a:lstStyle/>
          <a:p>
            <a:pPr algn="ctr" eaLnBrk="0" hangingPunct="0">
              <a:lnSpc>
                <a:spcPct val="90000"/>
              </a:lnSpc>
            </a:pPr>
            <a:r>
              <a:rPr kumimoji="0" lang="en-US" altLang="ja-JP" sz="3200" b="1">
                <a:ea typeface="ＭＳ Ｐゴシック" charset="-128"/>
              </a:rPr>
              <a:t>Recent Activities on IMT-Advanced </a:t>
            </a:r>
            <a:br>
              <a:rPr kumimoji="0" lang="en-US" altLang="ja-JP" sz="3200" b="1">
                <a:ea typeface="ＭＳ Ｐゴシック" charset="-128"/>
              </a:rPr>
            </a:br>
            <a:r>
              <a:rPr kumimoji="0" lang="en-US" altLang="ja-JP" sz="3200" b="1">
                <a:ea typeface="ＭＳ Ｐゴシック" charset="-128"/>
              </a:rPr>
              <a:t>in CCSA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rrowheads="1"/>
          </p:cNvSpPr>
          <p:nvPr>
            <p:ph type="body" idx="1"/>
          </p:nvPr>
        </p:nvSpPr>
        <p:spPr>
          <a:xfrm>
            <a:off x="457200" y="1557338"/>
            <a:ext cx="8229600" cy="4824412"/>
          </a:xfrm>
        </p:spPr>
        <p:txBody>
          <a:bodyPr/>
          <a:lstStyle/>
          <a:p>
            <a:pPr>
              <a:buFont typeface="Wingdings" pitchFamily="2" charset="2"/>
              <a:buChar char="n"/>
            </a:pPr>
            <a:r>
              <a:rPr kumimoji="1" lang="en-US" altLang="ko-KR" sz="2500" smtClean="0">
                <a:ea typeface="Gulim" pitchFamily="34" charset="-127"/>
              </a:rPr>
              <a:t>ETSI has endorsed LTE-Advanced (as developed within 3GPP) and submitted that technology to ITU-R as an IMT-Advanced candidate (together with all 3GPP OPs)</a:t>
            </a:r>
            <a:endParaRPr kumimoji="1" lang="en-GB" altLang="ja-JP" sz="2500" smtClean="0">
              <a:ea typeface="ＭＳ Ｐゴシック" charset="-128"/>
            </a:endParaRPr>
          </a:p>
          <a:p>
            <a:pPr>
              <a:buFont typeface="Wingdings" pitchFamily="2" charset="2"/>
              <a:buChar char="n"/>
            </a:pPr>
            <a:r>
              <a:rPr lang="en-US" altLang="ko-KR" sz="2500" smtClean="0">
                <a:ea typeface="Gulim" pitchFamily="34" charset="-127"/>
              </a:rPr>
              <a:t>ETSI has registered as an Evaluation Group for the purposes of IMT-Advanced and has followed the activities of other Evaluation Groups (by participating in IMT-Advanced workshops organized by the proponents). </a:t>
            </a:r>
            <a:endParaRPr kumimoji="1" lang="en-US" altLang="ja-JP" sz="2500" smtClean="0">
              <a:ea typeface="ＭＳ Ｐゴシック" charset="-128"/>
            </a:endParaRPr>
          </a:p>
          <a:p>
            <a:pPr>
              <a:buFont typeface="Wingdings" pitchFamily="2" charset="2"/>
              <a:buChar char="n"/>
            </a:pPr>
            <a:r>
              <a:rPr kumimoji="1" lang="en-GB" altLang="ja-JP" sz="2500" smtClean="0">
                <a:ea typeface="ＭＳ Ｐゴシック" charset="-128"/>
              </a:rPr>
              <a:t>ETSI continues to be proactive in ensuring that LTE-Advanced fully meets the requirements for IMT-Advanced and satisfies the needs of industry.</a:t>
            </a:r>
          </a:p>
        </p:txBody>
      </p:sp>
      <p:sp>
        <p:nvSpPr>
          <p:cNvPr id="28674" name="灯片编号占位符 3"/>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440F8748-10F9-4D94-A615-054F68166DD3}" type="slidenum">
              <a:rPr kumimoji="0" lang="en-US" altLang="zh-CN" sz="1400"/>
              <a:pPr algn="r"/>
              <a:t>15</a:t>
            </a:fld>
            <a:endParaRPr kumimoji="0" lang="en-US" altLang="zh-CN" sz="1400"/>
          </a:p>
        </p:txBody>
      </p:sp>
      <p:sp>
        <p:nvSpPr>
          <p:cNvPr id="28675" name="Rectangle 5"/>
          <p:cNvSpPr>
            <a:spLocks noChangeArrowheads="1"/>
          </p:cNvSpPr>
          <p:nvPr/>
        </p:nvSpPr>
        <p:spPr bwMode="auto">
          <a:xfrm>
            <a:off x="395288" y="395288"/>
            <a:ext cx="8353425" cy="968375"/>
          </a:xfrm>
          <a:prstGeom prst="rect">
            <a:avLst/>
          </a:prstGeom>
          <a:noFill/>
          <a:ln w="9525">
            <a:noFill/>
            <a:miter lim="800000"/>
            <a:headEnd/>
            <a:tailEnd/>
          </a:ln>
        </p:spPr>
        <p:txBody>
          <a:bodyPr>
            <a:spAutoFit/>
          </a:bodyPr>
          <a:lstStyle/>
          <a:p>
            <a:pPr algn="ctr" eaLnBrk="0" hangingPunct="0">
              <a:lnSpc>
                <a:spcPct val="90000"/>
              </a:lnSpc>
            </a:pPr>
            <a:r>
              <a:rPr kumimoji="0" lang="en-US" altLang="ja-JP" sz="3200" b="1">
                <a:ea typeface="ＭＳ Ｐゴシック" charset="-128"/>
              </a:rPr>
              <a:t>Recent Activities on IMT-Advanced </a:t>
            </a:r>
            <a:br>
              <a:rPr kumimoji="0" lang="en-US" altLang="ja-JP" sz="3200" b="1">
                <a:ea typeface="ＭＳ Ｐゴシック" charset="-128"/>
              </a:rPr>
            </a:br>
            <a:r>
              <a:rPr kumimoji="0" lang="en-US" altLang="ja-JP" sz="3200" b="1">
                <a:ea typeface="ＭＳ Ｐゴシック" charset="-128"/>
              </a:rPr>
              <a:t>in ETSI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rrowheads="1"/>
          </p:cNvSpPr>
          <p:nvPr>
            <p:ph type="body" idx="4294967295"/>
          </p:nvPr>
        </p:nvSpPr>
        <p:spPr>
          <a:xfrm>
            <a:off x="468313" y="1557338"/>
            <a:ext cx="8229600" cy="4967287"/>
          </a:xfrm>
        </p:spPr>
        <p:txBody>
          <a:bodyPr/>
          <a:lstStyle/>
          <a:p>
            <a:pPr>
              <a:lnSpc>
                <a:spcPts val="2400"/>
              </a:lnSpc>
              <a:buFont typeface="Wingdings" pitchFamily="2" charset="2"/>
              <a:buChar char="n"/>
            </a:pPr>
            <a:r>
              <a:rPr lang="en-US" altLang="ja-JP" sz="1800" smtClean="0">
                <a:ea typeface="ＭＳ Ｐゴシック" charset="-128"/>
              </a:rPr>
              <a:t>TIA TR-45.AHIMT registered with ITU-R WP5D as an Independent Evaluation Group for IMT-Advanced.</a:t>
            </a:r>
            <a:endParaRPr lang="en-US" altLang="ja-JP" sz="1800" smtClean="0"/>
          </a:p>
          <a:p>
            <a:pPr>
              <a:lnSpc>
                <a:spcPts val="2400"/>
              </a:lnSpc>
              <a:buFont typeface="Wingdings" pitchFamily="2" charset="2"/>
              <a:buChar char="n"/>
            </a:pPr>
            <a:r>
              <a:rPr lang="en-US" altLang="ja-JP" sz="1800" smtClean="0"/>
              <a:t>Conducted a complete evaluation according to ITU-R Recommendation </a:t>
            </a:r>
            <a:br>
              <a:rPr lang="en-US" altLang="ja-JP" sz="1800" smtClean="0"/>
            </a:br>
            <a:r>
              <a:rPr lang="en-US" altLang="ja-JP" sz="1800" smtClean="0"/>
              <a:t>M.2135-1.</a:t>
            </a:r>
          </a:p>
          <a:p>
            <a:pPr>
              <a:lnSpc>
                <a:spcPts val="2400"/>
              </a:lnSpc>
              <a:buFont typeface="Wingdings" pitchFamily="2" charset="2"/>
              <a:buChar char="n"/>
            </a:pPr>
            <a:r>
              <a:rPr lang="en-US" altLang="ja-JP" sz="1800" smtClean="0"/>
              <a:t>Addressed all aspects of the evaluation of the technologies described in IMT ADV/4 and IMT ADV/8.</a:t>
            </a:r>
          </a:p>
          <a:p>
            <a:pPr>
              <a:lnSpc>
                <a:spcPts val="2400"/>
              </a:lnSpc>
              <a:buFont typeface="Wingdings" pitchFamily="2" charset="2"/>
              <a:buChar char="n"/>
            </a:pPr>
            <a:r>
              <a:rPr lang="en-US" altLang="ja-JP" sz="1800" smtClean="0"/>
              <a:t>Monitored and participated in ITU-R Correspondence Forum</a:t>
            </a:r>
          </a:p>
          <a:p>
            <a:pPr>
              <a:lnSpc>
                <a:spcPts val="2400"/>
              </a:lnSpc>
              <a:buFont typeface="Wingdings" pitchFamily="2" charset="2"/>
              <a:buChar char="n"/>
            </a:pPr>
            <a:r>
              <a:rPr lang="en-US" altLang="ja-JP" sz="1800" smtClean="0"/>
              <a:t>Maintained a web site to facilitate communication</a:t>
            </a:r>
          </a:p>
          <a:p>
            <a:pPr>
              <a:lnSpc>
                <a:spcPts val="2400"/>
              </a:lnSpc>
              <a:buFont typeface="Wingdings" pitchFamily="2" charset="2"/>
              <a:buChar char="n"/>
            </a:pPr>
            <a:r>
              <a:rPr lang="en-US" altLang="ja-JP" sz="1800" smtClean="0"/>
              <a:t>Attended the industry sponsored workshops in Beijing and San Diego.</a:t>
            </a:r>
          </a:p>
          <a:p>
            <a:pPr>
              <a:lnSpc>
                <a:spcPts val="2400"/>
              </a:lnSpc>
              <a:buFont typeface="Wingdings" pitchFamily="2" charset="2"/>
              <a:buChar char="n"/>
            </a:pPr>
            <a:r>
              <a:rPr lang="en-US" altLang="ja-JP" sz="1800" smtClean="0"/>
              <a:t>Discovered no cases where either IMT ADV/4 or IMT ADV/8 fail to meet the minimum requirements.</a:t>
            </a:r>
          </a:p>
          <a:p>
            <a:pPr>
              <a:lnSpc>
                <a:spcPts val="2400"/>
              </a:lnSpc>
              <a:buFont typeface="Wingdings" pitchFamily="2" charset="2"/>
              <a:buChar char="n"/>
            </a:pPr>
            <a:r>
              <a:rPr lang="en-US" altLang="ja-JP" sz="1800" smtClean="0"/>
              <a:t>Submitted an interim report to the seventh meeting of ITU-R WP 5D in Italy.</a:t>
            </a:r>
          </a:p>
          <a:p>
            <a:pPr>
              <a:lnSpc>
                <a:spcPts val="2400"/>
              </a:lnSpc>
              <a:buFont typeface="Wingdings" pitchFamily="2" charset="2"/>
              <a:buChar char="n"/>
            </a:pPr>
            <a:r>
              <a:rPr lang="en-US" altLang="ja-JP" sz="1800" smtClean="0"/>
              <a:t>Submitted a final report to the eighth meeting of WP 5D in Vietnam.</a:t>
            </a:r>
          </a:p>
          <a:p>
            <a:pPr>
              <a:lnSpc>
                <a:spcPts val="2400"/>
              </a:lnSpc>
              <a:buFont typeface="Wingdings" pitchFamily="2" charset="2"/>
              <a:buChar char="n"/>
            </a:pPr>
            <a:r>
              <a:rPr lang="en-US" altLang="zh-CN" sz="1800" smtClean="0"/>
              <a:t>Ready to act as independent evaluation group in future.</a:t>
            </a:r>
            <a:endParaRPr lang="en-US" altLang="ja-JP" sz="1800" smtClean="0"/>
          </a:p>
        </p:txBody>
      </p:sp>
      <p:sp>
        <p:nvSpPr>
          <p:cNvPr id="29698" name="Rectangle 3"/>
          <p:cNvSpPr>
            <a:spLocks noChangeArrowheads="1"/>
          </p:cNvSpPr>
          <p:nvPr/>
        </p:nvSpPr>
        <p:spPr bwMode="auto">
          <a:xfrm>
            <a:off x="395288" y="407988"/>
            <a:ext cx="8353425" cy="1076325"/>
          </a:xfrm>
          <a:prstGeom prst="rect">
            <a:avLst/>
          </a:prstGeom>
          <a:noFill/>
          <a:ln w="9525">
            <a:noFill/>
            <a:miter lim="800000"/>
            <a:headEnd/>
            <a:tailEnd/>
          </a:ln>
        </p:spPr>
        <p:txBody>
          <a:bodyPr>
            <a:spAutoFit/>
          </a:bodyPr>
          <a:lstStyle/>
          <a:p>
            <a:pPr algn="ctr" eaLnBrk="0" hangingPunct="0"/>
            <a:r>
              <a:rPr lang="en-US" altLang="ja-JP" sz="3200" b="1"/>
              <a:t>Recent Activities on IMT-Advanced </a:t>
            </a:r>
          </a:p>
          <a:p>
            <a:pPr algn="ctr" eaLnBrk="0" hangingPunct="0"/>
            <a:r>
              <a:rPr lang="en-US" altLang="ja-JP" sz="3200" b="1"/>
              <a:t>in TIA</a:t>
            </a:r>
          </a:p>
        </p:txBody>
      </p:sp>
      <p:sp>
        <p:nvSpPr>
          <p:cNvPr id="29699" name="슬라이드 번호 개체 틀 3"/>
          <p:cNvSpPr txBox="1">
            <a:spLocks noGrp="1"/>
          </p:cNvSpPr>
          <p:nvPr/>
        </p:nvSpPr>
        <p:spPr bwMode="auto">
          <a:xfrm>
            <a:off x="7010400" y="6381750"/>
            <a:ext cx="2133600" cy="476250"/>
          </a:xfrm>
          <a:prstGeom prst="rect">
            <a:avLst/>
          </a:prstGeom>
          <a:noFill/>
          <a:ln w="9525">
            <a:noFill/>
            <a:miter lim="800000"/>
            <a:headEnd/>
            <a:tailEnd/>
          </a:ln>
        </p:spPr>
        <p:txBody>
          <a:bodyPr/>
          <a:lstStyle/>
          <a:p>
            <a:pPr algn="r" eaLnBrk="0" hangingPunct="0"/>
            <a:fld id="{FF0DE2BC-71F3-4A7A-9D9A-2D24529101B3}" type="slidenum">
              <a:rPr kumimoji="0" lang="ja-JP" altLang="en-US" sz="1400">
                <a:latin typeface="Verdana" pitchFamily="34" charset="0"/>
                <a:ea typeface="ＭＳ Ｐゴシック" charset="-128"/>
              </a:rPr>
              <a:pPr algn="r" eaLnBrk="0" hangingPunct="0"/>
              <a:t>16</a:t>
            </a:fld>
            <a:endParaRPr kumimoji="0" lang="en-US" altLang="ja-JP" sz="1400">
              <a:latin typeface="Verdana" pitchFamily="34" charset="0"/>
              <a:ea typeface="ＭＳ Ｐゴシック"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슬라이드 번호 개체 틀 3"/>
          <p:cNvSpPr txBox="1">
            <a:spLocks noGrp="1"/>
          </p:cNvSpPr>
          <p:nvPr/>
        </p:nvSpPr>
        <p:spPr bwMode="auto">
          <a:xfrm>
            <a:off x="7010400" y="6381750"/>
            <a:ext cx="2133600" cy="476250"/>
          </a:xfrm>
          <a:prstGeom prst="rect">
            <a:avLst/>
          </a:prstGeom>
          <a:noFill/>
          <a:ln w="9525">
            <a:noFill/>
            <a:miter lim="800000"/>
            <a:headEnd/>
            <a:tailEnd/>
          </a:ln>
        </p:spPr>
        <p:txBody>
          <a:bodyPr/>
          <a:lstStyle/>
          <a:p>
            <a:pPr algn="r" eaLnBrk="0" hangingPunct="0"/>
            <a:fld id="{47D39F3C-1434-45F6-A22A-8E6201850582}" type="slidenum">
              <a:rPr kumimoji="0" lang="ja-JP" altLang="en-US" sz="1400">
                <a:latin typeface="Verdana" pitchFamily="34" charset="0"/>
                <a:ea typeface="ＭＳ Ｐゴシック" charset="-128"/>
              </a:rPr>
              <a:pPr algn="r" eaLnBrk="0" hangingPunct="0"/>
              <a:t>17</a:t>
            </a:fld>
            <a:endParaRPr kumimoji="0" lang="en-US" altLang="ja-JP" sz="1400">
              <a:latin typeface="Verdana" pitchFamily="34" charset="0"/>
              <a:ea typeface="ＭＳ Ｐゴシック" charset="-128"/>
            </a:endParaRPr>
          </a:p>
        </p:txBody>
      </p:sp>
      <p:sp>
        <p:nvSpPr>
          <p:cNvPr id="31746" name="Rectangle 6"/>
          <p:cNvSpPr>
            <a:spLocks noChangeArrowheads="1"/>
          </p:cNvSpPr>
          <p:nvPr/>
        </p:nvSpPr>
        <p:spPr bwMode="auto">
          <a:xfrm>
            <a:off x="395288" y="395288"/>
            <a:ext cx="8353425" cy="968375"/>
          </a:xfrm>
          <a:prstGeom prst="rect">
            <a:avLst/>
          </a:prstGeom>
          <a:noFill/>
          <a:ln w="9525">
            <a:noFill/>
            <a:miter lim="800000"/>
            <a:headEnd/>
            <a:tailEnd/>
          </a:ln>
        </p:spPr>
        <p:txBody>
          <a:bodyPr>
            <a:spAutoFit/>
          </a:bodyPr>
          <a:lstStyle/>
          <a:p>
            <a:pPr algn="ctr" eaLnBrk="0" hangingPunct="0">
              <a:lnSpc>
                <a:spcPct val="90000"/>
              </a:lnSpc>
            </a:pPr>
            <a:r>
              <a:rPr kumimoji="0" lang="en-US" altLang="ja-JP" sz="3200" b="1">
                <a:ea typeface="ＭＳ Ｐゴシック" charset="-128"/>
              </a:rPr>
              <a:t>Recent Activities on IMT-Advanced </a:t>
            </a:r>
            <a:br>
              <a:rPr kumimoji="0" lang="en-US" altLang="ja-JP" sz="3200" b="1">
                <a:ea typeface="ＭＳ Ｐゴシック" charset="-128"/>
              </a:rPr>
            </a:br>
            <a:r>
              <a:rPr kumimoji="0" lang="en-US" altLang="ja-JP" sz="3200" b="1">
                <a:ea typeface="ＭＳ Ｐゴシック" charset="-128"/>
              </a:rPr>
              <a:t>in TTA</a:t>
            </a:r>
          </a:p>
        </p:txBody>
      </p:sp>
      <p:sp>
        <p:nvSpPr>
          <p:cNvPr id="5" name="Rectangle 2"/>
          <p:cNvSpPr txBox="1">
            <a:spLocks noChangeArrowheads="1"/>
          </p:cNvSpPr>
          <p:nvPr/>
        </p:nvSpPr>
        <p:spPr bwMode="auto">
          <a:xfrm>
            <a:off x="457200" y="1557338"/>
            <a:ext cx="8229600" cy="4679950"/>
          </a:xfrm>
          <a:prstGeom prst="rect">
            <a:avLst/>
          </a:prstGeom>
          <a:noFill/>
          <a:ln w="9525">
            <a:noFill/>
            <a:miter lim="800000"/>
            <a:headEnd/>
            <a:tailEnd/>
          </a:ln>
        </p:spPr>
        <p:txBody>
          <a:bodyPr/>
          <a:lstStyle/>
          <a:p>
            <a:pPr marL="342900" indent="-342900" eaLnBrk="0" hangingPunct="0">
              <a:lnSpc>
                <a:spcPts val="2500"/>
              </a:lnSpc>
              <a:spcBef>
                <a:spcPct val="20000"/>
              </a:spcBef>
              <a:buClr>
                <a:schemeClr val="folHlink"/>
              </a:buClr>
              <a:buFont typeface="Wingdings" pitchFamily="2" charset="2"/>
              <a:buChar char="n"/>
              <a:defRPr/>
            </a:pPr>
            <a:r>
              <a:rPr kumimoji="0" lang="en-US" altLang="ko-KR" sz="2000" b="1" kern="0" dirty="0">
                <a:latin typeface="+mn-lt"/>
                <a:ea typeface="ＭＳ Ｐゴシック" charset="-128"/>
                <a:cs typeface="Times New Roman" pitchFamily="18" charset="0"/>
              </a:rPr>
              <a:t>IMT-Advanced Project Group (TTA PG701) </a:t>
            </a:r>
          </a:p>
          <a:p>
            <a:pPr marL="742950" lvl="1" indent="-285750" eaLnBrk="0" hangingPunct="0">
              <a:lnSpc>
                <a:spcPts val="2500"/>
              </a:lnSpc>
              <a:spcBef>
                <a:spcPct val="20000"/>
              </a:spcBef>
              <a:buClr>
                <a:schemeClr val="hlink"/>
              </a:buClr>
              <a:buFontTx/>
              <a:buChar char="•"/>
              <a:defRPr/>
            </a:pPr>
            <a:r>
              <a:rPr kumimoji="0" lang="en-US" altLang="ko-KR" kern="0" dirty="0">
                <a:latin typeface="+mn-lt"/>
                <a:ea typeface="Gulim" pitchFamily="34" charset="-127"/>
                <a:cs typeface="Times New Roman" pitchFamily="18" charset="0"/>
              </a:rPr>
              <a:t>Actively participating in ITU-R WP5D IMT-Advanced Standardization</a:t>
            </a:r>
          </a:p>
          <a:p>
            <a:pPr marL="742950" lvl="1" indent="-285750" eaLnBrk="0" hangingPunct="0">
              <a:lnSpc>
                <a:spcPts val="2500"/>
              </a:lnSpc>
              <a:spcBef>
                <a:spcPct val="20000"/>
              </a:spcBef>
              <a:buClr>
                <a:schemeClr val="hlink"/>
              </a:buClr>
              <a:buFontTx/>
              <a:buChar char="•"/>
              <a:defRPr/>
            </a:pPr>
            <a:r>
              <a:rPr kumimoji="0" lang="en-US" altLang="ko-KR" kern="0" dirty="0">
                <a:latin typeface="+mn-lt"/>
                <a:ea typeface="Gulim" pitchFamily="34" charset="-127"/>
                <a:cs typeface="Times New Roman" pitchFamily="18" charset="0"/>
              </a:rPr>
              <a:t>Preparing for the transposition on the revision of M.1457-9</a:t>
            </a:r>
            <a:endParaRPr kumimoji="0" lang="en-US" altLang="ja-JP" kern="0" dirty="0">
              <a:latin typeface="+mn-lt"/>
              <a:ea typeface="ＭＳ Ｐゴシック" charset="-128"/>
              <a:cs typeface="Times New Roman" pitchFamily="18" charset="0"/>
            </a:endParaRPr>
          </a:p>
          <a:p>
            <a:pPr marL="742950" lvl="1" indent="-285750" eaLnBrk="0" hangingPunct="0">
              <a:lnSpc>
                <a:spcPts val="2500"/>
              </a:lnSpc>
              <a:spcBef>
                <a:spcPct val="20000"/>
              </a:spcBef>
              <a:buClr>
                <a:schemeClr val="hlink"/>
              </a:buClr>
              <a:buFontTx/>
              <a:buChar char="•"/>
              <a:defRPr/>
            </a:pPr>
            <a:r>
              <a:rPr kumimoji="0" lang="en-US" altLang="ko-KR" kern="0" dirty="0">
                <a:latin typeface="+mn-lt"/>
                <a:ea typeface="Gulim" pitchFamily="34" charset="-127"/>
                <a:cs typeface="Times New Roman" pitchFamily="18" charset="0"/>
              </a:rPr>
              <a:t>Collaboration with China, Japan through CJK IMT (ex. B3G) Meeting</a:t>
            </a:r>
            <a:endParaRPr kumimoji="0" lang="en-US" altLang="ko-KR" sz="1600" kern="0" dirty="0">
              <a:latin typeface="+mn-lt"/>
              <a:ea typeface="Gulim" pitchFamily="34" charset="-127"/>
              <a:cs typeface="Times New Roman" pitchFamily="18" charset="0"/>
            </a:endParaRPr>
          </a:p>
          <a:p>
            <a:pPr marL="342900" indent="-342900" eaLnBrk="0" hangingPunct="0">
              <a:lnSpc>
                <a:spcPts val="2500"/>
              </a:lnSpc>
              <a:spcBef>
                <a:spcPct val="20000"/>
              </a:spcBef>
              <a:buClr>
                <a:schemeClr val="folHlink"/>
              </a:buClr>
              <a:buFont typeface="Wingdings" pitchFamily="2" charset="2"/>
              <a:buChar char="n"/>
              <a:defRPr/>
            </a:pPr>
            <a:r>
              <a:rPr kumimoji="0" lang="en-US" altLang="ko-KR" sz="2000" b="1" kern="0" dirty="0">
                <a:latin typeface="+mn-lt"/>
                <a:ea typeface="ＭＳ Ｐゴシック" charset="-128"/>
                <a:cs typeface="Times New Roman" pitchFamily="18" charset="0"/>
              </a:rPr>
              <a:t>IMT </a:t>
            </a:r>
            <a:r>
              <a:rPr kumimoji="0" lang="en-US" altLang="ko-KR" sz="2000" b="1" kern="0" dirty="0" err="1">
                <a:latin typeface="+mn-lt"/>
                <a:ea typeface="ＭＳ Ｐゴシック" charset="-128"/>
                <a:cs typeface="Times New Roman" pitchFamily="18" charset="0"/>
              </a:rPr>
              <a:t>WiBro</a:t>
            </a:r>
            <a:r>
              <a:rPr kumimoji="0" lang="en-US" altLang="ko-KR" sz="2000" b="1" kern="0" dirty="0">
                <a:latin typeface="+mn-lt"/>
                <a:ea typeface="ＭＳ Ｐゴシック" charset="-128"/>
                <a:cs typeface="Times New Roman" pitchFamily="18" charset="0"/>
              </a:rPr>
              <a:t> PG (TTA PG702) </a:t>
            </a:r>
          </a:p>
          <a:p>
            <a:pPr marL="742950" lvl="1" indent="-285750" eaLnBrk="0" hangingPunct="0">
              <a:lnSpc>
                <a:spcPts val="2500"/>
              </a:lnSpc>
              <a:spcBef>
                <a:spcPct val="20000"/>
              </a:spcBef>
              <a:buClr>
                <a:schemeClr val="hlink"/>
              </a:buClr>
              <a:buFontTx/>
              <a:buChar char="•"/>
              <a:defRPr/>
            </a:pPr>
            <a:r>
              <a:rPr kumimoji="0" lang="en-US" altLang="ko-KR" kern="0" dirty="0">
                <a:latin typeface="+mn-lt"/>
                <a:ea typeface="Gulim" pitchFamily="34" charset="-127"/>
                <a:cs typeface="Times New Roman" pitchFamily="18" charset="0"/>
              </a:rPr>
              <a:t>Continue the close collaboration with IEEE 802.16 WG </a:t>
            </a:r>
          </a:p>
          <a:p>
            <a:pPr marL="742950" lvl="1" indent="-285750" eaLnBrk="0" hangingPunct="0">
              <a:lnSpc>
                <a:spcPts val="2500"/>
              </a:lnSpc>
              <a:spcBef>
                <a:spcPct val="20000"/>
              </a:spcBef>
              <a:buClr>
                <a:schemeClr val="hlink"/>
              </a:buClr>
              <a:buFontTx/>
              <a:buChar char="•"/>
              <a:defRPr/>
            </a:pPr>
            <a:r>
              <a:rPr kumimoji="0" lang="en-US" altLang="ko-KR" kern="0" dirty="0">
                <a:latin typeface="+mn-lt"/>
                <a:ea typeface="Gulim" pitchFamily="34" charset="-127"/>
                <a:cs typeface="Times New Roman" pitchFamily="18" charset="0"/>
              </a:rPr>
              <a:t>Currently focus on Standardization of </a:t>
            </a:r>
            <a:r>
              <a:rPr kumimoji="0" lang="en-US" altLang="ko-KR" kern="0" dirty="0">
                <a:latin typeface="Verdana" pitchFamily="34" charset="0"/>
                <a:ea typeface="Gulim" pitchFamily="34" charset="-127"/>
                <a:cs typeface="Times New Roman" pitchFamily="18" charset="0"/>
              </a:rPr>
              <a:t>“</a:t>
            </a:r>
            <a:r>
              <a:rPr kumimoji="0" lang="en-US" altLang="ko-KR" kern="0" dirty="0" err="1">
                <a:latin typeface="+mn-lt"/>
                <a:ea typeface="Gulim" pitchFamily="34" charset="-127"/>
                <a:cs typeface="Times New Roman" pitchFamily="18" charset="0"/>
              </a:rPr>
              <a:t>WiBro</a:t>
            </a:r>
            <a:r>
              <a:rPr kumimoji="0" lang="en-US" altLang="ko-KR" kern="0" dirty="0">
                <a:latin typeface="+mn-lt"/>
                <a:ea typeface="Gulim" pitchFamily="34" charset="-127"/>
                <a:cs typeface="Times New Roman" pitchFamily="18" charset="0"/>
              </a:rPr>
              <a:t> </a:t>
            </a:r>
            <a:r>
              <a:rPr kumimoji="0" lang="en-US" altLang="ko-KR" kern="0" dirty="0" err="1">
                <a:latin typeface="+mn-lt"/>
                <a:ea typeface="Gulim" pitchFamily="34" charset="-127"/>
                <a:cs typeface="Times New Roman" pitchFamily="18" charset="0"/>
              </a:rPr>
              <a:t>Femto</a:t>
            </a:r>
            <a:r>
              <a:rPr kumimoji="0" lang="en-US" altLang="ko-KR" kern="0" dirty="0">
                <a:latin typeface="+mn-lt"/>
                <a:ea typeface="Gulim" pitchFamily="34" charset="-127"/>
                <a:cs typeface="Times New Roman" pitchFamily="18" charset="0"/>
              </a:rPr>
              <a:t> cell</a:t>
            </a:r>
            <a:r>
              <a:rPr kumimoji="0" lang="en-US" altLang="ko-KR" kern="0" dirty="0">
                <a:latin typeface="Verdana" pitchFamily="34" charset="0"/>
                <a:ea typeface="Gulim" pitchFamily="34" charset="-127"/>
                <a:cs typeface="Times New Roman" pitchFamily="18" charset="0"/>
              </a:rPr>
              <a:t>” and “Enhanced </a:t>
            </a:r>
            <a:r>
              <a:rPr kumimoji="0" lang="en-US" altLang="ko-KR" kern="0" dirty="0" err="1">
                <a:latin typeface="Verdana" pitchFamily="34" charset="0"/>
                <a:ea typeface="Gulim" pitchFamily="34" charset="-127"/>
                <a:cs typeface="Times New Roman" pitchFamily="18" charset="0"/>
              </a:rPr>
              <a:t>WiBro</a:t>
            </a:r>
            <a:r>
              <a:rPr kumimoji="0" lang="en-US" altLang="ko-KR" kern="0" dirty="0">
                <a:latin typeface="Verdana" pitchFamily="34" charset="0"/>
                <a:ea typeface="Gulim" pitchFamily="34" charset="-127"/>
                <a:cs typeface="Times New Roman" pitchFamily="18" charset="0"/>
              </a:rPr>
              <a:t>”</a:t>
            </a:r>
            <a:r>
              <a:rPr kumimoji="0" lang="en-US" altLang="ko-KR" kern="0" dirty="0">
                <a:latin typeface="+mn-lt"/>
                <a:ea typeface="Gulim" pitchFamily="34" charset="-127"/>
                <a:cs typeface="Times New Roman" pitchFamily="18" charset="0"/>
              </a:rPr>
              <a:t> etc.</a:t>
            </a:r>
          </a:p>
          <a:p>
            <a:pPr marL="342900" indent="-342900" eaLnBrk="0" hangingPunct="0">
              <a:lnSpc>
                <a:spcPts val="2500"/>
              </a:lnSpc>
              <a:spcBef>
                <a:spcPct val="20000"/>
              </a:spcBef>
              <a:buClr>
                <a:schemeClr val="folHlink"/>
              </a:buClr>
              <a:buFont typeface="Wingdings" pitchFamily="2" charset="2"/>
              <a:buChar char="n"/>
              <a:defRPr/>
            </a:pPr>
            <a:r>
              <a:rPr kumimoji="0" lang="en-US" altLang="ko-KR" sz="2000" b="1" kern="0" dirty="0">
                <a:latin typeface="+mn-lt"/>
                <a:ea typeface="ＭＳ Ｐゴシック" charset="-128"/>
                <a:cs typeface="Times New Roman" pitchFamily="18" charset="0"/>
              </a:rPr>
              <a:t>IMT Evaluation PG (TTA PG707) </a:t>
            </a:r>
            <a:endParaRPr kumimoji="0" lang="en-US" altLang="ko-KR" kern="0" dirty="0">
              <a:latin typeface="+mn-lt"/>
              <a:ea typeface="Gulim" pitchFamily="34" charset="-127"/>
              <a:cs typeface="Times New Roman" pitchFamily="18" charset="0"/>
            </a:endParaRPr>
          </a:p>
          <a:p>
            <a:pPr marL="742950" lvl="1" indent="-285750" eaLnBrk="0" hangingPunct="0">
              <a:lnSpc>
                <a:spcPts val="2500"/>
              </a:lnSpc>
              <a:spcBef>
                <a:spcPct val="20000"/>
              </a:spcBef>
              <a:buClr>
                <a:schemeClr val="hlink"/>
              </a:buClr>
              <a:buFontTx/>
              <a:buChar char="•"/>
              <a:defRPr/>
            </a:pPr>
            <a:r>
              <a:rPr kumimoji="0" lang="en-US" altLang="ko-KR" kern="0" dirty="0">
                <a:latin typeface="+mn-lt"/>
                <a:ea typeface="Gulim" pitchFamily="34" charset="-127"/>
                <a:cs typeface="Times New Roman" pitchFamily="18" charset="0"/>
              </a:rPr>
              <a:t>As an IEG of ITU-R, TTA PG707 submitted two preliminary and two final evaluation reports on candidate RITs for IMT-Advanced</a:t>
            </a:r>
          </a:p>
          <a:p>
            <a:pPr marL="742950" lvl="1" indent="-285750" eaLnBrk="0" hangingPunct="0">
              <a:lnSpc>
                <a:spcPts val="2500"/>
              </a:lnSpc>
              <a:spcBef>
                <a:spcPct val="20000"/>
              </a:spcBef>
              <a:buClr>
                <a:schemeClr val="hlink"/>
              </a:buClr>
              <a:buFontTx/>
              <a:buChar char="•"/>
              <a:defRPr/>
            </a:pPr>
            <a:r>
              <a:rPr kumimoji="0" lang="en-US" altLang="ko-KR" kern="0" dirty="0">
                <a:latin typeface="+mn-lt"/>
                <a:ea typeface="Gulim" pitchFamily="34" charset="-127"/>
                <a:cs typeface="Times New Roman" pitchFamily="18" charset="0"/>
              </a:rPr>
              <a:t>As the result of evaluation of TTA PG707, two candidate technologies meet the minimum requirements of IMT-Advanced of ITU-R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ChangeArrowheads="1"/>
          </p:cNvSpPr>
          <p:nvPr/>
        </p:nvSpPr>
        <p:spPr bwMode="auto">
          <a:xfrm>
            <a:off x="395288" y="395288"/>
            <a:ext cx="8353425" cy="968375"/>
          </a:xfrm>
          <a:prstGeom prst="rect">
            <a:avLst/>
          </a:prstGeom>
          <a:noFill/>
          <a:ln w="9525">
            <a:noFill/>
            <a:miter lim="800000"/>
            <a:headEnd/>
            <a:tailEnd/>
          </a:ln>
        </p:spPr>
        <p:txBody>
          <a:bodyPr>
            <a:spAutoFit/>
          </a:bodyPr>
          <a:lstStyle/>
          <a:p>
            <a:pPr algn="ctr" eaLnBrk="0" hangingPunct="0">
              <a:lnSpc>
                <a:spcPct val="90000"/>
              </a:lnSpc>
            </a:pPr>
            <a:r>
              <a:rPr kumimoji="0" lang="en-US" altLang="ja-JP" sz="3200" b="1">
                <a:ea typeface="ＭＳ Ｐゴシック" charset="-128"/>
              </a:rPr>
              <a:t>Activities of the Asia-Pacific Telecommunity Wireless Forum (AWF) (1)</a:t>
            </a:r>
          </a:p>
        </p:txBody>
      </p:sp>
      <p:sp>
        <p:nvSpPr>
          <p:cNvPr id="32770" name="Rectangle 2"/>
          <p:cNvSpPr>
            <a:spLocks noChangeArrowheads="1"/>
          </p:cNvSpPr>
          <p:nvPr/>
        </p:nvSpPr>
        <p:spPr bwMode="auto">
          <a:xfrm>
            <a:off x="457200" y="1557338"/>
            <a:ext cx="8229600" cy="4822825"/>
          </a:xfrm>
          <a:prstGeom prst="rect">
            <a:avLst/>
          </a:prstGeom>
          <a:noFill/>
          <a:ln w="9525">
            <a:noFill/>
            <a:miter lim="800000"/>
            <a:headEnd/>
            <a:tailEnd/>
          </a:ln>
        </p:spPr>
        <p:txBody>
          <a:bodyPr/>
          <a:lstStyle/>
          <a:p>
            <a:pPr marL="342900" indent="-342900" eaLnBrk="0" hangingPunct="0">
              <a:spcBef>
                <a:spcPct val="20000"/>
              </a:spcBef>
              <a:buClr>
                <a:schemeClr val="folHlink"/>
              </a:buClr>
              <a:buFont typeface="Wingdings" pitchFamily="2" charset="2"/>
              <a:buChar char="n"/>
            </a:pPr>
            <a:r>
              <a:rPr kumimoji="0" lang="en-US" altLang="ja-JP" sz="2000">
                <a:ea typeface="ＭＳ Ｐゴシック" charset="-128"/>
              </a:rPr>
              <a:t>A major objective of the Asia-Pacific Telecommunity Wireless Forum (AWF) is to promote new wireless applications in the Asia-Pacific region and in this regard:</a:t>
            </a:r>
          </a:p>
          <a:p>
            <a:pPr marL="742950" lvl="1" indent="-285750" eaLnBrk="0" hangingPunct="0">
              <a:spcBef>
                <a:spcPct val="20000"/>
              </a:spcBef>
              <a:buClr>
                <a:schemeClr val="hlink"/>
              </a:buClr>
              <a:buFontTx/>
              <a:buChar char="•"/>
            </a:pPr>
            <a:r>
              <a:rPr kumimoji="0" lang="en-US" altLang="ja-JP" sz="1600">
                <a:ea typeface="ＭＳ Ｐゴシック" charset="-128"/>
              </a:rPr>
              <a:t>The AWF Spectrum Working Group (WG-SPEC) identifies the spectrum requirements for new radio technologies and develops plans for harmonized spectrum usage for radiocommunication systems in the region. Studies are proceeding on frequency arrangements for the 698-806 and 2300-2400 MHz bands.</a:t>
            </a:r>
          </a:p>
          <a:p>
            <a:pPr marL="1143000" lvl="2" indent="-228600" eaLnBrk="0" hangingPunct="0">
              <a:spcBef>
                <a:spcPct val="20000"/>
              </a:spcBef>
              <a:buClr>
                <a:schemeClr val="hlink"/>
              </a:buClr>
              <a:buFont typeface="Wingdings" pitchFamily="2" charset="2"/>
              <a:buChar char="ü"/>
            </a:pPr>
            <a:r>
              <a:rPr kumimoji="0" lang="en-US" altLang="ja-JP" sz="1400"/>
              <a:t>The Correspondence Group (CG) activity on Frequency Arrangement(s) for the band 698-806 MHz is continuing, with substantial input contributions to the latest phase of that work having already been received.  This correspondence work is continuing and will be reviewed and fine-tuned at a face-to-face meeting of the CG on 12</a:t>
            </a:r>
            <a:r>
              <a:rPr kumimoji="0" lang="en-US" altLang="ja-JP" sz="1400" baseline="30000"/>
              <a:t>th</a:t>
            </a:r>
            <a:r>
              <a:rPr kumimoji="0" lang="en-US" altLang="ja-JP" sz="1400"/>
              <a:t> September in Seoul.  We have the objective to seek to complete the work at the 9</a:t>
            </a:r>
            <a:r>
              <a:rPr kumimoji="0" lang="en-US" altLang="ja-JP" sz="1400" baseline="30000"/>
              <a:t>th</a:t>
            </a:r>
            <a:r>
              <a:rPr kumimoji="0" lang="en-US" altLang="ja-JP" sz="1400"/>
              <a:t> meeting of AWF, using the material from the CG as the major input to the discussions.</a:t>
            </a:r>
          </a:p>
          <a:p>
            <a:pPr marL="1143000" lvl="2" indent="-228600" eaLnBrk="0" hangingPunct="0">
              <a:spcBef>
                <a:spcPct val="20000"/>
              </a:spcBef>
              <a:buClr>
                <a:schemeClr val="hlink"/>
              </a:buClr>
              <a:buFont typeface="Wingdings" pitchFamily="2" charset="2"/>
              <a:buChar char="ü"/>
            </a:pPr>
            <a:r>
              <a:rPr kumimoji="0" lang="en-US" altLang="ja-JP" sz="1400"/>
              <a:t>With respect to Frequency Arrangements for the band 2300-2400 MHz, the “APT REPORT on APT Frequency Arrangement on 2300-2400 MHz for IMT/BWA (No. APT/AWF/REP-12) was adopted by the 8</a:t>
            </a:r>
            <a:r>
              <a:rPr kumimoji="0" lang="en-US" altLang="ja-JP" sz="1400" baseline="30000"/>
              <a:t>th</a:t>
            </a:r>
            <a:r>
              <a:rPr kumimoji="0" lang="en-US" altLang="ja-JP" sz="1400"/>
              <a:t> meeting of AWF.  It remains to be seen if there is interest in developing an APT Recommendation based on this material, and this could be a discussion point at the 9th meeting of AWF.</a:t>
            </a:r>
            <a:endParaRPr kumimoji="0" lang="en-US" altLang="ja-JP" sz="1400">
              <a:ea typeface="ＭＳ Ｐゴシック" charset="-128"/>
            </a:endParaRPr>
          </a:p>
        </p:txBody>
      </p:sp>
      <p:sp>
        <p:nvSpPr>
          <p:cNvPr id="32771" name="灯片编号占位符 3"/>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3705C12B-9DCC-42DF-9C3F-16A305FB69A6}" type="slidenum">
              <a:rPr kumimoji="0" lang="en-US" altLang="zh-CN" sz="1400"/>
              <a:pPr algn="r"/>
              <a:t>18</a:t>
            </a:fld>
            <a:endParaRPr kumimoji="0" lang="en-US" altLang="zh-CN" sz="14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95288" y="395288"/>
            <a:ext cx="8353425" cy="968375"/>
          </a:xfrm>
          <a:prstGeom prst="rect">
            <a:avLst/>
          </a:prstGeom>
          <a:noFill/>
          <a:ln w="9525">
            <a:noFill/>
            <a:miter lim="800000"/>
            <a:headEnd/>
            <a:tailEnd/>
          </a:ln>
        </p:spPr>
        <p:txBody>
          <a:bodyPr>
            <a:spAutoFit/>
          </a:bodyPr>
          <a:lstStyle/>
          <a:p>
            <a:pPr algn="ctr" eaLnBrk="0" hangingPunct="0">
              <a:lnSpc>
                <a:spcPct val="90000"/>
              </a:lnSpc>
            </a:pPr>
            <a:r>
              <a:rPr kumimoji="0" lang="en-US" altLang="ja-JP" sz="3200" b="1">
                <a:ea typeface="ＭＳ Ｐゴシック" charset="-128"/>
              </a:rPr>
              <a:t>Activities of the Asia-Pacific Telecommunity Wireless Forum (AWF) (2)</a:t>
            </a:r>
          </a:p>
        </p:txBody>
      </p:sp>
      <p:sp>
        <p:nvSpPr>
          <p:cNvPr id="32770" name="Rectangle 2"/>
          <p:cNvSpPr>
            <a:spLocks noChangeArrowheads="1"/>
          </p:cNvSpPr>
          <p:nvPr/>
        </p:nvSpPr>
        <p:spPr bwMode="auto">
          <a:xfrm>
            <a:off x="457200" y="1630363"/>
            <a:ext cx="8229600" cy="4751387"/>
          </a:xfrm>
          <a:prstGeom prst="rect">
            <a:avLst/>
          </a:prstGeom>
          <a:noFill/>
          <a:ln w="9525">
            <a:noFill/>
            <a:miter lim="800000"/>
            <a:headEnd/>
            <a:tailEnd/>
          </a:ln>
        </p:spPr>
        <p:txBody>
          <a:bodyPr/>
          <a:lstStyle/>
          <a:p>
            <a:pPr marL="742950" lvl="1" indent="-285750" eaLnBrk="0" hangingPunct="0">
              <a:spcBef>
                <a:spcPct val="20000"/>
              </a:spcBef>
              <a:buClr>
                <a:schemeClr val="hlink"/>
              </a:buClr>
              <a:buFontTx/>
              <a:buChar char="•"/>
            </a:pPr>
            <a:r>
              <a:rPr kumimoji="0" lang="en-US" altLang="ja-JP" sz="1600">
                <a:ea typeface="ＭＳ Ｐゴシック" charset="-128"/>
              </a:rPr>
              <a:t>WG-SPEC also develops optimum sharing methodologies between radio services and methods ensuring compatibility between systems. Studies are about to commence on Software Defined Radio and Cognitive Radio Systems. </a:t>
            </a:r>
          </a:p>
          <a:p>
            <a:pPr marL="742950" lvl="1" indent="-285750" eaLnBrk="0" hangingPunct="0">
              <a:spcBef>
                <a:spcPct val="20000"/>
              </a:spcBef>
              <a:buClr>
                <a:schemeClr val="hlink"/>
              </a:buClr>
              <a:buFontTx/>
              <a:buChar char="•"/>
            </a:pPr>
            <a:r>
              <a:rPr kumimoji="0" lang="en-US" altLang="ja-JP" sz="1600">
                <a:ea typeface="ＭＳ Ｐゴシック" charset="-128"/>
              </a:rPr>
              <a:t>The AWF IMT Working Group (WG-IMT) reviews the activities on the future development of IMT-2000 and IMT-Advanced developed in the relevant ITU-R Working Parties</a:t>
            </a:r>
          </a:p>
          <a:p>
            <a:pPr marL="742950" lvl="1" indent="-285750" eaLnBrk="0" hangingPunct="0">
              <a:spcBef>
                <a:spcPct val="20000"/>
              </a:spcBef>
              <a:buClr>
                <a:schemeClr val="hlink"/>
              </a:buClr>
              <a:buFontTx/>
              <a:buChar char="•"/>
            </a:pPr>
            <a:r>
              <a:rPr kumimoji="0" lang="en-US" altLang="ja-JP" sz="1600">
                <a:ea typeface="ＭＳ Ｐゴシック" charset="-128"/>
              </a:rPr>
              <a:t>WG-IMT develops views on issues arising from the review of the service and technology related aspects and the progress of the enhancement and evolution of IMT-2000 and IMT-Advanced by these ITU-R Working Parties and ascertains their applicability to the region</a:t>
            </a:r>
          </a:p>
          <a:p>
            <a:pPr marL="342900" indent="-342900" eaLnBrk="0" hangingPunct="0">
              <a:spcBef>
                <a:spcPct val="20000"/>
              </a:spcBef>
              <a:buClr>
                <a:srgbClr val="FF0000"/>
              </a:buClr>
              <a:buFont typeface="Wingdings" pitchFamily="2" charset="2"/>
              <a:buChar char="n"/>
            </a:pPr>
            <a:r>
              <a:rPr kumimoji="0" lang="en-US" altLang="ja-JP" sz="2000">
                <a:ea typeface="ＭＳ Ｐゴシック" charset="-128"/>
              </a:rPr>
              <a:t>The 7</a:t>
            </a:r>
            <a:r>
              <a:rPr kumimoji="0" lang="en-US" altLang="ja-JP" sz="2000" baseline="30000">
                <a:ea typeface="ＭＳ Ｐゴシック" charset="-128"/>
              </a:rPr>
              <a:t>th</a:t>
            </a:r>
            <a:r>
              <a:rPr kumimoji="0" lang="en-US" altLang="ja-JP" sz="2000">
                <a:ea typeface="ＭＳ Ｐゴシック" charset="-128"/>
              </a:rPr>
              <a:t> and 8</a:t>
            </a:r>
            <a:r>
              <a:rPr kumimoji="0" lang="en-US" altLang="ja-JP" sz="2000" baseline="30000">
                <a:ea typeface="ＭＳ Ｐゴシック" charset="-128"/>
              </a:rPr>
              <a:t>th</a:t>
            </a:r>
            <a:r>
              <a:rPr kumimoji="0" lang="en-US" altLang="ja-JP" sz="2000">
                <a:ea typeface="ＭＳ Ｐゴシック" charset="-128"/>
              </a:rPr>
              <a:t> meetings of the AWF were held from 23</a:t>
            </a:r>
            <a:r>
              <a:rPr kumimoji="0" lang="en-US" altLang="ja-JP" sz="2000" baseline="30000">
                <a:ea typeface="ＭＳ Ｐゴシック" charset="-128"/>
              </a:rPr>
              <a:t>rd</a:t>
            </a:r>
            <a:r>
              <a:rPr kumimoji="0" lang="en-US" altLang="ja-JP" sz="2000">
                <a:ea typeface="ＭＳ Ｐゴシック" charset="-128"/>
              </a:rPr>
              <a:t> 26</a:t>
            </a:r>
            <a:r>
              <a:rPr kumimoji="0" lang="en-US" altLang="ja-JP" sz="2000" baseline="30000">
                <a:ea typeface="ＭＳ Ｐゴシック" charset="-128"/>
              </a:rPr>
              <a:t>th</a:t>
            </a:r>
            <a:r>
              <a:rPr kumimoji="0" lang="en-US" altLang="ja-JP" sz="2000">
                <a:ea typeface="ＭＳ Ｐゴシック" charset="-128"/>
              </a:rPr>
              <a:t> September 2009 in Phuket, Thailand, and from 29</a:t>
            </a:r>
            <a:r>
              <a:rPr kumimoji="0" lang="en-US" altLang="ja-JP" sz="2000" baseline="30000">
                <a:ea typeface="ＭＳ Ｐゴシック" charset="-128"/>
              </a:rPr>
              <a:t>th</a:t>
            </a:r>
            <a:r>
              <a:rPr kumimoji="0" lang="en-US" altLang="ja-JP" sz="2000">
                <a:ea typeface="ＭＳ Ｐゴシック" charset="-128"/>
              </a:rPr>
              <a:t> March to 1</a:t>
            </a:r>
            <a:r>
              <a:rPr kumimoji="0" lang="en-US" altLang="ja-JP" sz="2000" baseline="30000">
                <a:ea typeface="ＭＳ Ｐゴシック" charset="-128"/>
              </a:rPr>
              <a:t>st</a:t>
            </a:r>
            <a:r>
              <a:rPr kumimoji="0" lang="en-US" altLang="ja-JP" sz="2000">
                <a:ea typeface="ＭＳ Ｐゴシック" charset="-128"/>
              </a:rPr>
              <a:t> April 2010 in Tokyo, Japan, respectively.</a:t>
            </a:r>
          </a:p>
          <a:p>
            <a:pPr marL="342900" indent="-342900" eaLnBrk="0" hangingPunct="0">
              <a:spcBef>
                <a:spcPct val="20000"/>
              </a:spcBef>
              <a:buClr>
                <a:srgbClr val="FF0000"/>
              </a:buClr>
              <a:buFont typeface="Wingdings" pitchFamily="2" charset="2"/>
              <a:buChar char="n"/>
            </a:pPr>
            <a:r>
              <a:rPr kumimoji="0" lang="en-US" altLang="ja-JP" sz="2000">
                <a:ea typeface="ＭＳ Ｐゴシック" charset="-128"/>
              </a:rPr>
              <a:t>The 9</a:t>
            </a:r>
            <a:r>
              <a:rPr kumimoji="0" lang="en-US" altLang="ja-JP" sz="2000" baseline="30000">
                <a:ea typeface="ＭＳ Ｐゴシック" charset="-128"/>
              </a:rPr>
              <a:t>th</a:t>
            </a:r>
            <a:r>
              <a:rPr kumimoji="0" lang="en-US" altLang="ja-JP" sz="2000">
                <a:ea typeface="ＭＳ Ｐゴシック" charset="-128"/>
              </a:rPr>
              <a:t> meeting of the AWF will be held from 13</a:t>
            </a:r>
            <a:r>
              <a:rPr kumimoji="0" lang="en-US" altLang="ja-JP" sz="2000" baseline="30000">
                <a:ea typeface="ＭＳ Ｐゴシック" charset="-128"/>
              </a:rPr>
              <a:t>th</a:t>
            </a:r>
            <a:r>
              <a:rPr kumimoji="0" lang="en-US" altLang="ja-JP" sz="2000">
                <a:ea typeface="ＭＳ Ｐゴシック" charset="-128"/>
              </a:rPr>
              <a:t> 16</a:t>
            </a:r>
            <a:r>
              <a:rPr kumimoji="0" lang="en-US" altLang="ja-JP" sz="2000" baseline="30000">
                <a:ea typeface="ＭＳ Ｐゴシック" charset="-128"/>
              </a:rPr>
              <a:t>th</a:t>
            </a:r>
            <a:r>
              <a:rPr kumimoji="0" lang="en-US" altLang="ja-JP" sz="2000">
                <a:ea typeface="ＭＳ Ｐゴシック" charset="-128"/>
              </a:rPr>
              <a:t> September 2010 in Seoul, Korea.</a:t>
            </a:r>
            <a:endParaRPr kumimoji="0" lang="en-US" altLang="ja-JP" sz="1600">
              <a:ea typeface="ＭＳ Ｐゴシック" charset="-128"/>
            </a:endParaRPr>
          </a:p>
        </p:txBody>
      </p:sp>
      <p:sp>
        <p:nvSpPr>
          <p:cNvPr id="36868" name="灯片编号占位符 3"/>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5BA9D4EE-6E05-4643-89BC-2C7AE9DE5FED}" type="slidenum">
              <a:rPr kumimoji="0" lang="en-US" altLang="zh-CN" sz="1400"/>
              <a:pPr algn="r"/>
              <a:t>19</a:t>
            </a:fld>
            <a:endParaRPr kumimoji="0" lang="en-US" altLang="zh-CN" sz="1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defRPr/>
            </a:pPr>
            <a:r>
              <a:rPr lang="en-US" altLang="zh-CN" sz="3600" b="1" dirty="0" smtClean="0">
                <a:solidFill>
                  <a:schemeClr val="tx1"/>
                </a:solidFill>
                <a:latin typeface="+mn-lt"/>
                <a:cs typeface="+mn-cs"/>
              </a:rPr>
              <a:t>Highlight of Current Activities</a:t>
            </a:r>
            <a:endParaRPr lang="zh-CN" altLang="en-US" sz="3600" b="1" dirty="0" smtClean="0">
              <a:solidFill>
                <a:schemeClr val="tx1"/>
              </a:solidFill>
              <a:latin typeface="+mn-lt"/>
              <a:cs typeface="+mn-cs"/>
            </a:endParaRPr>
          </a:p>
        </p:txBody>
      </p:sp>
      <p:sp>
        <p:nvSpPr>
          <p:cNvPr id="15362" name="内容占位符 2"/>
          <p:cNvSpPr>
            <a:spLocks noGrp="1"/>
          </p:cNvSpPr>
          <p:nvPr>
            <p:ph idx="1"/>
          </p:nvPr>
        </p:nvSpPr>
        <p:spPr>
          <a:xfrm>
            <a:off x="301625" y="1484313"/>
            <a:ext cx="8540750" cy="4897437"/>
          </a:xfrm>
        </p:spPr>
        <p:txBody>
          <a:bodyPr/>
          <a:lstStyle/>
          <a:p>
            <a:pPr>
              <a:lnSpc>
                <a:spcPct val="90000"/>
              </a:lnSpc>
              <a:buFont typeface="Wingdings" pitchFamily="2" charset="2"/>
              <a:buChar char="n"/>
            </a:pPr>
            <a:r>
              <a:rPr lang="en-US" altLang="ja-JP" sz="2800" dirty="0" smtClean="0">
                <a:ea typeface="ＭＳ Ｐゴシック" charset="-128"/>
              </a:rPr>
              <a:t>GSC Task Force on IMT standardization was created under the GRSC by Resolution of GSC-12 (Resolution GSC-12/01).</a:t>
            </a:r>
          </a:p>
          <a:p>
            <a:pPr>
              <a:lnSpc>
                <a:spcPct val="90000"/>
              </a:lnSpc>
              <a:buFont typeface="Wingdings" pitchFamily="2" charset="2"/>
              <a:buChar char="n"/>
            </a:pPr>
            <a:r>
              <a:rPr lang="en-US" altLang="ja-JP" sz="2800" dirty="0" smtClean="0">
                <a:ea typeface="ＭＳ Ｐゴシック" charset="-128"/>
              </a:rPr>
              <a:t>An objective of the Task Force is to exchange information and views on candidate radio interface technologies for IMT-Advanced among PSOs allowing for efficient, effective and timely development of the IMT-Advanced standard.</a:t>
            </a:r>
          </a:p>
          <a:p>
            <a:pPr>
              <a:lnSpc>
                <a:spcPct val="90000"/>
              </a:lnSpc>
              <a:buFont typeface="Wingdings" pitchFamily="2" charset="2"/>
              <a:buChar char="n"/>
            </a:pPr>
            <a:r>
              <a:rPr lang="en-US" altLang="ja-JP" sz="2800" dirty="0" smtClean="0">
                <a:ea typeface="ＭＳ Ｐゴシック" charset="-128"/>
              </a:rPr>
              <a:t>Activities would be expected to be carried out during the ITU-R WP5D, 3GPPs and other regional meetings (e.g.,</a:t>
            </a:r>
            <a:r>
              <a:rPr lang="ja-JP" altLang="en-US" sz="2800" dirty="0" smtClean="0">
                <a:ea typeface="ＭＳ Ｐゴシック" charset="-128"/>
              </a:rPr>
              <a:t> </a:t>
            </a:r>
            <a:r>
              <a:rPr lang="en-US" altLang="ja-JP" sz="2800" dirty="0" smtClean="0">
                <a:ea typeface="ＭＳ Ｐゴシック" charset="-128"/>
              </a:rPr>
              <a:t>IMT-WG of AWF, CJK IMT WG meeting, etc.).</a:t>
            </a:r>
          </a:p>
        </p:txBody>
      </p:sp>
      <p:sp>
        <p:nvSpPr>
          <p:cNvPr id="15363" name="灯片编号占位符 3"/>
          <p:cNvSpPr>
            <a:spLocks noGrp="1"/>
          </p:cNvSpPr>
          <p:nvPr>
            <p:ph type="sldNum" sz="quarter" idx="12"/>
          </p:nvPr>
        </p:nvSpPr>
        <p:spPr>
          <a:xfrm>
            <a:off x="7010400" y="6381750"/>
            <a:ext cx="2133600" cy="476250"/>
          </a:xfrm>
          <a:noFill/>
        </p:spPr>
        <p:txBody>
          <a:bodyPr/>
          <a:lstStyle/>
          <a:p>
            <a:fld id="{86ACECF4-5A76-464D-B7D4-61DDE443EA5D}" type="slidenum">
              <a:rPr lang="en-US" altLang="zh-CN" smtClean="0"/>
              <a:pPr/>
              <a:t>2</a:t>
            </a:fld>
            <a:endParaRPr lang="en-US" altLang="zh-CN"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rrowheads="1"/>
          </p:cNvSpPr>
          <p:nvPr>
            <p:ph type="body" idx="4294967295"/>
          </p:nvPr>
        </p:nvSpPr>
        <p:spPr>
          <a:xfrm>
            <a:off x="468313" y="1916113"/>
            <a:ext cx="8229600" cy="4465637"/>
          </a:xfrm>
        </p:spPr>
        <p:txBody>
          <a:bodyPr/>
          <a:lstStyle/>
          <a:p>
            <a:pPr marL="609600" indent="-609600">
              <a:lnSpc>
                <a:spcPct val="95000"/>
              </a:lnSpc>
              <a:buClr>
                <a:schemeClr val="tx1"/>
              </a:buClr>
              <a:buFont typeface="Wingdings" pitchFamily="2" charset="2"/>
              <a:buNone/>
            </a:pPr>
            <a:r>
              <a:rPr lang="en-US" altLang="ja-JP" sz="1300" b="1" i="1" smtClean="0">
                <a:ea typeface="ＭＳ Ｐゴシック" charset="-128"/>
              </a:rPr>
              <a:t>Recognizing:</a:t>
            </a:r>
          </a:p>
          <a:p>
            <a:pPr marL="990600" lvl="1" indent="-533400">
              <a:lnSpc>
                <a:spcPct val="95000"/>
              </a:lnSpc>
              <a:buFontTx/>
              <a:buAutoNum type="alphaLcParenR"/>
            </a:pPr>
            <a:r>
              <a:rPr lang="en-US" altLang="ja-JP" sz="1300" i="1" smtClean="0"/>
              <a:t>that Resolution ITU-R 56 describes a naming scheme for International Mobile Telecommunications whereby “IMT-Advanced” applies to those systems, system components, and related aspects that include new radio interface(s) that support the new capabilities of systems beyond IMT-2000;</a:t>
            </a:r>
          </a:p>
          <a:p>
            <a:pPr marL="990600" lvl="1" indent="-533400">
              <a:lnSpc>
                <a:spcPct val="95000"/>
              </a:lnSpc>
              <a:buFontTx/>
              <a:buAutoNum type="alphaLcParenR"/>
            </a:pPr>
            <a:r>
              <a:rPr lang="en-US" altLang="ja-JP" sz="1300" i="1" smtClean="0"/>
              <a:t>that Resolution ITU-R 57 outlines the essential criteria and principles that will be used in the process of developing the Recommendations and Reports for IMT-Advanced, including Recommendation(s) for the radio interface specification;</a:t>
            </a:r>
          </a:p>
          <a:p>
            <a:pPr marL="990600" lvl="1" indent="-533400">
              <a:lnSpc>
                <a:spcPct val="95000"/>
              </a:lnSpc>
              <a:buFontTx/>
              <a:buAutoNum type="alphaLcParenR"/>
            </a:pPr>
            <a:r>
              <a:rPr lang="en-US" altLang="ja-JP" sz="1300" i="1" smtClean="0"/>
              <a:t>that ITU-R Study Group 5 and ITU-T Study Group 13 are continuing studies on IMT (encompassing both IMT-2000 and IMT-Advanced);</a:t>
            </a:r>
          </a:p>
          <a:p>
            <a:pPr marL="990600" lvl="1" indent="-533400">
              <a:lnSpc>
                <a:spcPct val="95000"/>
              </a:lnSpc>
              <a:buFontTx/>
              <a:buAutoNum type="alphaLcParenR"/>
            </a:pPr>
            <a:r>
              <a:rPr lang="en-US" altLang="ja-JP" sz="1300" i="1" smtClean="0"/>
              <a:t>that ITU-R Study Group 5 has initiated a process for the development of terrestrial radio interface technologies that will meet the technical and operational requirements of IMT-Advanced;</a:t>
            </a:r>
          </a:p>
          <a:p>
            <a:pPr marL="990600" lvl="1" indent="-533400">
              <a:lnSpc>
                <a:spcPct val="95000"/>
              </a:lnSpc>
              <a:buFontTx/>
              <a:buAutoNum type="alphaLcParenR"/>
            </a:pPr>
            <a:r>
              <a:rPr lang="en-US" altLang="ja-JP" sz="1300" i="1" smtClean="0"/>
              <a:t>that core network(s) are increasingly becoming access technology agnostic;</a:t>
            </a:r>
          </a:p>
          <a:p>
            <a:pPr marL="990600" lvl="1" indent="-533400">
              <a:lnSpc>
                <a:spcPct val="95000"/>
              </a:lnSpc>
              <a:buFontTx/>
              <a:buAutoNum type="alphaLcParenR"/>
            </a:pPr>
            <a:r>
              <a:rPr lang="en-US" altLang="ja-JP" sz="1300" i="1" smtClean="0"/>
              <a:t>that IMT and other rapidly emerging wireless broadband access technologies will make high-speed wireless access services available where this was not previously possible, thereby enabling access to advanced telecommunication, computing and entertainment services and capabilities, not only for urban but also for rural and other low density environments;</a:t>
            </a:r>
          </a:p>
          <a:p>
            <a:pPr marL="990600" lvl="1" indent="-533400">
              <a:lnSpc>
                <a:spcPct val="95000"/>
              </a:lnSpc>
              <a:buFontTx/>
              <a:buAutoNum type="alphaLcParenR"/>
            </a:pPr>
            <a:r>
              <a:rPr lang="en-US" altLang="ja-JP" sz="1300" i="1" smtClean="0"/>
              <a:t>that WRC-07 identified some additional spectrum for the implementation of IMT systems; </a:t>
            </a:r>
          </a:p>
          <a:p>
            <a:pPr marL="990600" lvl="1" indent="-533400">
              <a:lnSpc>
                <a:spcPct val="95000"/>
              </a:lnSpc>
              <a:buFontTx/>
              <a:buAutoNum type="alphaLcParenR"/>
            </a:pPr>
            <a:r>
              <a:rPr lang="en-US" altLang="ja-JP" sz="1300" i="1" smtClean="0"/>
              <a:t>that work on evolution of the radio technologies may converge to use similar techniques; and</a:t>
            </a:r>
          </a:p>
          <a:p>
            <a:pPr marL="990600" lvl="1" indent="-533400">
              <a:lnSpc>
                <a:spcPct val="95000"/>
              </a:lnSpc>
              <a:buFontTx/>
              <a:buAutoNum type="alphaLcParenR"/>
            </a:pPr>
            <a:r>
              <a:rPr lang="en-US" altLang="ja-JP" sz="1300" i="1" smtClean="0"/>
              <a:t>that there are related international, regional and national research activities in this area.</a:t>
            </a:r>
          </a:p>
        </p:txBody>
      </p:sp>
      <p:sp>
        <p:nvSpPr>
          <p:cNvPr id="33794" name="Rectangle 4"/>
          <p:cNvSpPr>
            <a:spLocks noChangeArrowheads="1"/>
          </p:cNvSpPr>
          <p:nvPr/>
        </p:nvSpPr>
        <p:spPr bwMode="auto">
          <a:xfrm>
            <a:off x="1117600" y="1417638"/>
            <a:ext cx="6550025" cy="427037"/>
          </a:xfrm>
          <a:prstGeom prst="rect">
            <a:avLst/>
          </a:prstGeom>
          <a:noFill/>
          <a:ln w="9525" cap="rnd">
            <a:noFill/>
            <a:prstDash val="sysDot"/>
            <a:miter lim="800000"/>
            <a:headEnd/>
            <a:tailEnd/>
          </a:ln>
        </p:spPr>
        <p:txBody>
          <a:bodyPr wrap="none">
            <a:spAutoFit/>
          </a:bodyPr>
          <a:lstStyle/>
          <a:p>
            <a:r>
              <a:rPr lang="en-US" altLang="ja-JP" sz="2200" b="1" i="1">
                <a:ea typeface="ＭＳ Ｐゴシック" charset="-128"/>
              </a:rPr>
              <a:t>Continuing Cooperation on IMT Standardization</a:t>
            </a:r>
          </a:p>
        </p:txBody>
      </p:sp>
      <p:sp>
        <p:nvSpPr>
          <p:cNvPr id="33795" name="Rectangle 3"/>
          <p:cNvSpPr>
            <a:spLocks noChangeArrowheads="1"/>
          </p:cNvSpPr>
          <p:nvPr/>
        </p:nvSpPr>
        <p:spPr bwMode="auto">
          <a:xfrm>
            <a:off x="827088" y="476250"/>
            <a:ext cx="7489825" cy="968375"/>
          </a:xfrm>
          <a:prstGeom prst="rect">
            <a:avLst/>
          </a:prstGeom>
          <a:noFill/>
          <a:ln w="9525">
            <a:noFill/>
            <a:miter lim="800000"/>
            <a:headEnd/>
            <a:tailEnd/>
          </a:ln>
        </p:spPr>
        <p:txBody>
          <a:bodyPr>
            <a:spAutoFit/>
          </a:bodyPr>
          <a:lstStyle/>
          <a:p>
            <a:pPr algn="ctr" eaLnBrk="0" hangingPunct="0">
              <a:lnSpc>
                <a:spcPct val="90000"/>
              </a:lnSpc>
            </a:pPr>
            <a:r>
              <a:rPr kumimoji="0" lang="en-US" altLang="ja-JP" sz="3200" b="1">
                <a:ea typeface="ＭＳ Ｐゴシック" charset="-128"/>
              </a:rPr>
              <a:t>Resolution GSC-14/01 on IMT Standardization (1)</a:t>
            </a:r>
          </a:p>
        </p:txBody>
      </p:sp>
      <p:sp>
        <p:nvSpPr>
          <p:cNvPr id="33796" name="灯片编号占位符 3"/>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3215BCAB-FB09-4CB4-B2C7-4034CED02E18}" type="slidenum">
              <a:rPr kumimoji="0" lang="en-US" altLang="zh-CN" sz="1400"/>
              <a:pPr algn="r"/>
              <a:t>20</a:t>
            </a:fld>
            <a:endParaRPr kumimoji="0" lang="en-US" altLang="zh-CN" sz="14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rrowheads="1"/>
          </p:cNvSpPr>
          <p:nvPr>
            <p:ph type="body" idx="4294967295"/>
          </p:nvPr>
        </p:nvSpPr>
        <p:spPr>
          <a:xfrm>
            <a:off x="457200" y="1989138"/>
            <a:ext cx="8229600" cy="4392612"/>
          </a:xfrm>
        </p:spPr>
        <p:txBody>
          <a:bodyPr/>
          <a:lstStyle/>
          <a:p>
            <a:pPr marL="609600" indent="-609600">
              <a:lnSpc>
                <a:spcPct val="90000"/>
              </a:lnSpc>
              <a:buClr>
                <a:schemeClr val="tx1"/>
              </a:buClr>
              <a:buFont typeface="Wingdings" pitchFamily="2" charset="2"/>
              <a:buNone/>
            </a:pPr>
            <a:r>
              <a:rPr lang="en-US" altLang="ja-JP" sz="1600" b="1" i="1" smtClean="0">
                <a:ea typeface="ＭＳ Ｐゴシック" charset="-128"/>
              </a:rPr>
              <a:t>Resolves:</a:t>
            </a:r>
          </a:p>
          <a:p>
            <a:pPr marL="990600" lvl="1" indent="-533400">
              <a:lnSpc>
                <a:spcPct val="90000"/>
              </a:lnSpc>
              <a:buSzPct val="90000"/>
              <a:buFont typeface="ZapfDingbats BT"/>
              <a:buAutoNum type="arabicParenR"/>
            </a:pPr>
            <a:r>
              <a:rPr lang="en-US" altLang="ja-JP" sz="1600" i="1" smtClean="0"/>
              <a:t>to encourage 3GPP, 3GPP2, IEEE, Participating Standards Organizations (PSOs) and others to continue to work on enhancing the IMT standards as an essential part of future telecommunication, computing and entertainment  standards;</a:t>
            </a:r>
          </a:p>
          <a:p>
            <a:pPr marL="990600" lvl="1" indent="-533400">
              <a:lnSpc>
                <a:spcPct val="90000"/>
              </a:lnSpc>
              <a:buSzPct val="90000"/>
              <a:buFont typeface="ZapfDingbats BT"/>
              <a:buAutoNum type="arabicParenR"/>
            </a:pPr>
            <a:r>
              <a:rPr lang="en-US" altLang="ja-JP" sz="1600" i="1" smtClean="0"/>
              <a:t>to encourage the harmonization of candidate proposals for the radio interface technologies for IMT and related networking standards;</a:t>
            </a:r>
          </a:p>
          <a:p>
            <a:pPr marL="990600" lvl="1" indent="-533400">
              <a:lnSpc>
                <a:spcPct val="90000"/>
              </a:lnSpc>
              <a:buSzPct val="90000"/>
              <a:buFont typeface="ZapfDingbats BT"/>
              <a:buAutoNum type="arabicParenR"/>
            </a:pPr>
            <a:r>
              <a:rPr lang="en-US" altLang="ja-JP" sz="1600" i="1" smtClean="0"/>
              <a:t>to invite 3GPP, 3GPP2, PSOs and others to take care of the evolution of the current systems and the long-term evolution for such systems taking into account copyrights, working procedures, IPR aspects etc. and report to the next meeting for review;</a:t>
            </a:r>
          </a:p>
          <a:p>
            <a:pPr marL="990600" lvl="1" indent="-533400">
              <a:lnSpc>
                <a:spcPct val="90000"/>
              </a:lnSpc>
              <a:buSzPct val="90000"/>
              <a:buFont typeface="ZapfDingbats BT"/>
              <a:buAutoNum type="arabicParenR"/>
            </a:pPr>
            <a:r>
              <a:rPr lang="en-US" altLang="ja-JP" sz="1600" i="1" smtClean="0"/>
              <a:t>to exchange information and views on candidate radio interface technologies for IMT-Advanced among PSOs allowing for efficient, effective and timely development of the IMT-Advanced standard;</a:t>
            </a:r>
          </a:p>
          <a:p>
            <a:pPr marL="990600" lvl="1" indent="-533400">
              <a:lnSpc>
                <a:spcPct val="90000"/>
              </a:lnSpc>
              <a:buSzPct val="90000"/>
              <a:buFont typeface="ZapfDingbats BT"/>
              <a:buAutoNum type="arabicParenR"/>
            </a:pPr>
            <a:r>
              <a:rPr lang="en-US" altLang="ja-JP" sz="1600" i="1" smtClean="0"/>
              <a:t>to </a:t>
            </a:r>
            <a:r>
              <a:rPr lang="en-US" altLang="ko-KR" sz="1600" i="1" smtClean="0"/>
              <a:t>encourage</a:t>
            </a:r>
            <a:r>
              <a:rPr lang="en-US" altLang="ja-JP" sz="1600" i="1" smtClean="0"/>
              <a:t> </a:t>
            </a:r>
            <a:r>
              <a:rPr lang="en-US" altLang="ko-KR" sz="1600" i="1" smtClean="0"/>
              <a:t>the</a:t>
            </a:r>
            <a:r>
              <a:rPr lang="en-US" altLang="ja-JP" sz="1600" i="1" smtClean="0"/>
              <a:t> Task Force under the GRSC to </a:t>
            </a:r>
            <a:r>
              <a:rPr lang="en-US" altLang="ko-KR" sz="1600" i="1" smtClean="0"/>
              <a:t>actively help in the </a:t>
            </a:r>
            <a:r>
              <a:rPr lang="en-US" altLang="ja-JP" sz="1600" i="1" smtClean="0"/>
              <a:t>exchange of information and views mentioned in 4), with the goal of consensus building; and</a:t>
            </a:r>
          </a:p>
          <a:p>
            <a:pPr marL="990600" lvl="1" indent="-533400">
              <a:lnSpc>
                <a:spcPct val="90000"/>
              </a:lnSpc>
              <a:buSzPct val="90000"/>
              <a:buFont typeface="ZapfDingbats BT"/>
              <a:buAutoNum type="arabicParenR"/>
            </a:pPr>
            <a:r>
              <a:rPr lang="en-US" altLang="ja-JP" sz="1600" i="1" smtClean="0"/>
              <a:t>to review this Resolution at future GSC meetings as required.</a:t>
            </a:r>
          </a:p>
        </p:txBody>
      </p:sp>
      <p:sp>
        <p:nvSpPr>
          <p:cNvPr id="34818" name="Rectangle 3"/>
          <p:cNvSpPr>
            <a:spLocks noChangeArrowheads="1"/>
          </p:cNvSpPr>
          <p:nvPr/>
        </p:nvSpPr>
        <p:spPr bwMode="auto">
          <a:xfrm>
            <a:off x="827088" y="476250"/>
            <a:ext cx="7489825" cy="968375"/>
          </a:xfrm>
          <a:prstGeom prst="rect">
            <a:avLst/>
          </a:prstGeom>
          <a:noFill/>
          <a:ln w="9525">
            <a:noFill/>
            <a:miter lim="800000"/>
            <a:headEnd/>
            <a:tailEnd/>
          </a:ln>
        </p:spPr>
        <p:txBody>
          <a:bodyPr>
            <a:spAutoFit/>
          </a:bodyPr>
          <a:lstStyle/>
          <a:p>
            <a:pPr algn="ctr" eaLnBrk="0" hangingPunct="0">
              <a:lnSpc>
                <a:spcPct val="90000"/>
              </a:lnSpc>
            </a:pPr>
            <a:r>
              <a:rPr kumimoji="0" lang="en-US" altLang="ja-JP" sz="3200" b="1">
                <a:ea typeface="ＭＳ Ｐゴシック" charset="-128"/>
              </a:rPr>
              <a:t>Resolution GSC-14/01 on IMT Standardization (2)</a:t>
            </a:r>
          </a:p>
        </p:txBody>
      </p:sp>
      <p:sp>
        <p:nvSpPr>
          <p:cNvPr id="34819" name="Rectangle 4"/>
          <p:cNvSpPr>
            <a:spLocks noChangeArrowheads="1"/>
          </p:cNvSpPr>
          <p:nvPr/>
        </p:nvSpPr>
        <p:spPr bwMode="auto">
          <a:xfrm>
            <a:off x="1117600" y="1417638"/>
            <a:ext cx="6550025" cy="427037"/>
          </a:xfrm>
          <a:prstGeom prst="rect">
            <a:avLst/>
          </a:prstGeom>
          <a:noFill/>
          <a:ln w="9525" cap="rnd">
            <a:noFill/>
            <a:prstDash val="sysDot"/>
            <a:miter lim="800000"/>
            <a:headEnd/>
            <a:tailEnd/>
          </a:ln>
        </p:spPr>
        <p:txBody>
          <a:bodyPr wrap="none">
            <a:spAutoFit/>
          </a:bodyPr>
          <a:lstStyle/>
          <a:p>
            <a:r>
              <a:rPr lang="en-US" altLang="ja-JP" sz="2200" b="1" i="1">
                <a:ea typeface="ＭＳ Ｐゴシック" charset="-128"/>
              </a:rPr>
              <a:t>Continuing Cooperation on IMT Standardization</a:t>
            </a:r>
          </a:p>
        </p:txBody>
      </p:sp>
      <p:sp>
        <p:nvSpPr>
          <p:cNvPr id="34820" name="灯片编号占位符 3"/>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9846921E-A40B-4825-8C67-E4900BD0812E}" type="slidenum">
              <a:rPr kumimoji="0" lang="en-US" altLang="zh-CN" sz="1400"/>
              <a:pPr algn="r"/>
              <a:t>21</a:t>
            </a:fld>
            <a:endParaRPr kumimoji="0" lang="en-US" altLang="zh-CN" sz="14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defRPr/>
            </a:pPr>
            <a:r>
              <a:rPr lang="en-US" altLang="zh-CN" sz="3600" b="1" dirty="0" smtClean="0">
                <a:solidFill>
                  <a:schemeClr val="tx1"/>
                </a:solidFill>
                <a:latin typeface="+mn-lt"/>
                <a:cs typeface="+mn-cs"/>
              </a:rPr>
              <a:t>Strategic Direction</a:t>
            </a:r>
            <a:endParaRPr lang="zh-CN" altLang="en-US" sz="3600" b="1" dirty="0" smtClean="0">
              <a:solidFill>
                <a:schemeClr val="tx1"/>
              </a:solidFill>
              <a:latin typeface="+mn-lt"/>
              <a:cs typeface="+mn-cs"/>
            </a:endParaRPr>
          </a:p>
        </p:txBody>
      </p:sp>
      <p:sp>
        <p:nvSpPr>
          <p:cNvPr id="16386" name="内容占位符 2"/>
          <p:cNvSpPr>
            <a:spLocks noGrp="1"/>
          </p:cNvSpPr>
          <p:nvPr>
            <p:ph idx="1"/>
          </p:nvPr>
        </p:nvSpPr>
        <p:spPr>
          <a:xfrm>
            <a:off x="301625" y="1557338"/>
            <a:ext cx="8540750" cy="4751387"/>
          </a:xfrm>
        </p:spPr>
        <p:txBody>
          <a:bodyPr/>
          <a:lstStyle/>
          <a:p>
            <a:pPr>
              <a:lnSpc>
                <a:spcPts val="3200"/>
              </a:lnSpc>
              <a:buFont typeface="Wingdings" pitchFamily="2" charset="2"/>
              <a:buChar char="n"/>
            </a:pPr>
            <a:r>
              <a:rPr lang="en-US" altLang="ja-JP" sz="2600" dirty="0" smtClean="0">
                <a:ea typeface="ＭＳ Ｐゴシック" charset="-128"/>
              </a:rPr>
              <a:t>The Task Force should be encouraged to actively help in the exchange of information and views with the goal of consensus building for the radio interfaces of IMT-Advanced and </a:t>
            </a:r>
            <a:r>
              <a:rPr lang="en-US" altLang="ja-JP" sz="2600" dirty="0" smtClean="0"/>
              <a:t>finalization of the Preliminary Draft New Recommendation on “Detailed radio interface specifications for IMT-Advanced [IMT.RSPEC]”</a:t>
            </a:r>
            <a:r>
              <a:rPr lang="en-US" altLang="ja-JP" sz="2600" dirty="0" smtClean="0">
                <a:ea typeface="ＭＳ Ｐゴシック" charset="-128"/>
              </a:rPr>
              <a:t>.</a:t>
            </a:r>
          </a:p>
          <a:p>
            <a:pPr>
              <a:lnSpc>
                <a:spcPts val="3200"/>
              </a:lnSpc>
              <a:buFont typeface="Wingdings" pitchFamily="2" charset="2"/>
              <a:buChar char="n"/>
            </a:pPr>
            <a:r>
              <a:rPr lang="en-US" altLang="ja-JP" sz="2600" dirty="0" smtClean="0">
                <a:ea typeface="ＭＳ Ｐゴシック" charset="-128"/>
              </a:rPr>
              <a:t>Activities of the Task Force should be continued to develop the Preliminary Draft New Recommendation/ Report on “Analysis and assessment of global broadband wireless services and marketplace for IMT [IMT.UPDATE]”.</a:t>
            </a:r>
          </a:p>
        </p:txBody>
      </p:sp>
      <p:sp>
        <p:nvSpPr>
          <p:cNvPr id="16387" name="灯片编号占位符 3"/>
          <p:cNvSpPr>
            <a:spLocks noGrp="1"/>
          </p:cNvSpPr>
          <p:nvPr>
            <p:ph type="sldNum" sz="quarter" idx="12"/>
          </p:nvPr>
        </p:nvSpPr>
        <p:spPr>
          <a:xfrm>
            <a:off x="7010400" y="6381750"/>
            <a:ext cx="2133600" cy="476250"/>
          </a:xfrm>
          <a:noFill/>
        </p:spPr>
        <p:txBody>
          <a:bodyPr/>
          <a:lstStyle/>
          <a:p>
            <a:fld id="{4D3982D3-0547-4CBA-ACA1-29EEC1D510D3}" type="slidenum">
              <a:rPr lang="en-US" altLang="zh-CN" smtClean="0"/>
              <a:pPr/>
              <a:t>3</a:t>
            </a:fld>
            <a:endParaRPr lang="en-US" altLang="zh-CN"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defRPr/>
            </a:pPr>
            <a:r>
              <a:rPr lang="en-US" altLang="zh-CN" sz="3600" b="1" dirty="0" smtClean="0">
                <a:solidFill>
                  <a:schemeClr val="tx1"/>
                </a:solidFill>
                <a:latin typeface="+mn-lt"/>
                <a:cs typeface="+mn-cs"/>
              </a:rPr>
              <a:t>Next Steps/Actions</a:t>
            </a:r>
            <a:endParaRPr lang="zh-CN" altLang="en-US" sz="3600" b="1" dirty="0" smtClean="0">
              <a:solidFill>
                <a:schemeClr val="tx1"/>
              </a:solidFill>
              <a:latin typeface="+mn-lt"/>
              <a:cs typeface="+mn-cs"/>
            </a:endParaRPr>
          </a:p>
        </p:txBody>
      </p:sp>
      <p:sp>
        <p:nvSpPr>
          <p:cNvPr id="17410" name="内容占位符 2"/>
          <p:cNvSpPr>
            <a:spLocks noGrp="1"/>
          </p:cNvSpPr>
          <p:nvPr>
            <p:ph idx="1"/>
          </p:nvPr>
        </p:nvSpPr>
        <p:spPr>
          <a:xfrm>
            <a:off x="301625" y="1628775"/>
            <a:ext cx="8540750" cy="4537075"/>
          </a:xfrm>
        </p:spPr>
        <p:txBody>
          <a:bodyPr/>
          <a:lstStyle/>
          <a:p>
            <a:pPr>
              <a:buFont typeface="Wingdings" pitchFamily="2" charset="2"/>
              <a:buChar char="n"/>
            </a:pPr>
            <a:r>
              <a:rPr lang="en-US" altLang="ja-JP" sz="3000" dirty="0" smtClean="0"/>
              <a:t>The Task Force proposes that GSC</a:t>
            </a:r>
          </a:p>
          <a:p>
            <a:pPr lvl="1"/>
            <a:r>
              <a:rPr lang="en-US" altLang="ja-JP" sz="2600" dirty="0" smtClean="0"/>
              <a:t>endorses the further continuation of the IMT Task Force to exchange information and views with goal of finalization of the Preliminary Draft New Recommendation [IMT.RSPEC] and Preliminary Draft New Recommendation/Report [IMT.UPDATE],</a:t>
            </a:r>
          </a:p>
          <a:p>
            <a:pPr lvl="1">
              <a:buFontTx/>
              <a:buNone/>
            </a:pPr>
            <a:r>
              <a:rPr lang="en-US" altLang="ja-JP" sz="2600" dirty="0" smtClean="0"/>
              <a:t> and</a:t>
            </a:r>
          </a:p>
          <a:p>
            <a:pPr lvl="1"/>
            <a:r>
              <a:rPr lang="en-US" altLang="ja-JP" sz="2600" dirty="0" smtClean="0"/>
              <a:t>requests its PSOs to review their national/regional activities and to report on their progress to the Task Force and at the next GSC meeting</a:t>
            </a:r>
            <a:r>
              <a:rPr lang="en-US" altLang="zh-CN" sz="2600" dirty="0" smtClean="0"/>
              <a:t>.</a:t>
            </a:r>
          </a:p>
        </p:txBody>
      </p:sp>
      <p:sp>
        <p:nvSpPr>
          <p:cNvPr id="17411" name="灯片编号占位符 3"/>
          <p:cNvSpPr>
            <a:spLocks noGrp="1"/>
          </p:cNvSpPr>
          <p:nvPr>
            <p:ph type="sldNum" sz="quarter" idx="12"/>
          </p:nvPr>
        </p:nvSpPr>
        <p:spPr>
          <a:xfrm>
            <a:off x="7010400" y="6381750"/>
            <a:ext cx="2133600" cy="476250"/>
          </a:xfrm>
          <a:noFill/>
        </p:spPr>
        <p:txBody>
          <a:bodyPr/>
          <a:lstStyle/>
          <a:p>
            <a:fld id="{992538EF-E295-4403-AE54-3AC31A3B4A7E}" type="slidenum">
              <a:rPr lang="en-US" altLang="zh-CN" smtClean="0"/>
              <a:pPr/>
              <a:t>4</a:t>
            </a:fld>
            <a:endParaRPr lang="en-US" altLang="zh-CN"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title" idx="4294967295"/>
          </p:nvPr>
        </p:nvSpPr>
        <p:spPr/>
        <p:txBody>
          <a:bodyPr/>
          <a:lstStyle/>
          <a:p>
            <a:r>
              <a:rPr lang="en-US" altLang="zh-CN" sz="3600" b="1" smtClean="0">
                <a:solidFill>
                  <a:schemeClr val="tx1"/>
                </a:solidFill>
              </a:rPr>
              <a:t>Proposed </a:t>
            </a:r>
            <a:r>
              <a:rPr lang="en-US" altLang="ja-JP" sz="3600" b="1" smtClean="0">
                <a:solidFill>
                  <a:schemeClr val="tx1"/>
                </a:solidFill>
              </a:rPr>
              <a:t>Modification of </a:t>
            </a:r>
            <a:br>
              <a:rPr lang="en-US" altLang="ja-JP" sz="3600" b="1" smtClean="0">
                <a:solidFill>
                  <a:schemeClr val="tx1"/>
                </a:solidFill>
              </a:rPr>
            </a:br>
            <a:r>
              <a:rPr lang="en-US" altLang="zh-CN" sz="3600" b="1" smtClean="0">
                <a:solidFill>
                  <a:schemeClr val="tx1"/>
                </a:solidFill>
              </a:rPr>
              <a:t>Resolution</a:t>
            </a:r>
            <a:r>
              <a:rPr lang="en-US" altLang="ja-JP" sz="3600" b="1" smtClean="0">
                <a:solidFill>
                  <a:schemeClr val="tx1"/>
                </a:solidFill>
              </a:rPr>
              <a:t> GSC-14/01</a:t>
            </a:r>
            <a:endParaRPr lang="zh-CN" altLang="en-US" sz="3600" b="1" smtClean="0">
              <a:solidFill>
                <a:schemeClr val="tx1"/>
              </a:solidFill>
            </a:endParaRPr>
          </a:p>
        </p:txBody>
      </p:sp>
      <p:sp>
        <p:nvSpPr>
          <p:cNvPr id="18434" name="内容占位符 2"/>
          <p:cNvSpPr>
            <a:spLocks noGrp="1"/>
          </p:cNvSpPr>
          <p:nvPr>
            <p:ph idx="4294967295"/>
          </p:nvPr>
        </p:nvSpPr>
        <p:spPr>
          <a:xfrm>
            <a:off x="250825" y="1752600"/>
            <a:ext cx="8642350" cy="4484688"/>
          </a:xfrm>
        </p:spPr>
        <p:txBody>
          <a:bodyPr/>
          <a:lstStyle/>
          <a:p>
            <a:pPr>
              <a:buFont typeface="Wingdings" pitchFamily="2" charset="2"/>
              <a:buChar char="n"/>
            </a:pPr>
            <a:r>
              <a:rPr lang="en-US" altLang="ja-JP" sz="3000" smtClean="0">
                <a:ea typeface="ＭＳ Ｐゴシック" charset="-128"/>
              </a:rPr>
              <a:t>Considering recent activities in ITU-R WP5D, 3GPP, PSOs and others on IMT-Advanced, Resolution GSC-14/01 (</a:t>
            </a:r>
            <a:r>
              <a:rPr lang="en-US" altLang="ja-JP" sz="3000" i="1" smtClean="0">
                <a:ea typeface="ＭＳ Ｐゴシック" charset="-128"/>
              </a:rPr>
              <a:t>Continuing Cooperation on IMT Standardization</a:t>
            </a:r>
            <a:r>
              <a:rPr lang="en-US" altLang="ja-JP" sz="3000" smtClean="0">
                <a:ea typeface="ＭＳ Ｐゴシック" charset="-128"/>
              </a:rPr>
              <a:t>) should be updated and modified as follows:</a:t>
            </a:r>
          </a:p>
          <a:p>
            <a:pPr lvl="1">
              <a:buFont typeface="Wingdings" pitchFamily="2" charset="2"/>
              <a:buChar char="è"/>
            </a:pPr>
            <a:r>
              <a:rPr lang="en-US" altLang="ja-JP" sz="2600" smtClean="0">
                <a:ea typeface="ＭＳ Ｐゴシック" charset="-128"/>
              </a:rPr>
              <a:t>To update “Recognizing part” as appropriate</a:t>
            </a:r>
          </a:p>
          <a:p>
            <a:pPr lvl="1">
              <a:buFont typeface="Wingdings" pitchFamily="2" charset="2"/>
              <a:buChar char="è"/>
            </a:pPr>
            <a:r>
              <a:rPr lang="en-US" altLang="ja-JP" sz="2600" smtClean="0">
                <a:ea typeface="ＭＳ Ｐゴシック" charset="-128"/>
              </a:rPr>
              <a:t>To add issues on </a:t>
            </a:r>
            <a:r>
              <a:rPr lang="en-US" altLang="ja-JP" sz="2600" smtClean="0"/>
              <a:t>the Preliminary Draft New Recommendation [IMT.RSPEC] and Preliminary Draft New Recommendation/Report [IMT.UPDATE] in “Resolves part”</a:t>
            </a:r>
          </a:p>
        </p:txBody>
      </p:sp>
      <p:sp>
        <p:nvSpPr>
          <p:cNvPr id="18435" name="灯片编号占位符 3"/>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9379C999-E193-4BD5-ADEA-3A16990E6A12}" type="slidenum">
              <a:rPr kumimoji="0" lang="en-US" altLang="zh-CN" sz="1400"/>
              <a:pPr algn="r"/>
              <a:t>5</a:t>
            </a:fld>
            <a:endParaRPr kumimoji="0" lang="en-US" altLang="zh-CN"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270000" y="2668588"/>
            <a:ext cx="6143625" cy="646112"/>
          </a:xfrm>
          <a:prstGeom prst="rect">
            <a:avLst/>
          </a:prstGeom>
        </p:spPr>
        <p:txBody>
          <a:bodyPr>
            <a:spAutoFit/>
          </a:bodyPr>
          <a:lstStyle/>
          <a:p>
            <a:pPr algn="ctr">
              <a:defRPr/>
            </a:pPr>
            <a:r>
              <a:rPr kumimoji="0" lang="en-US" altLang="zh-CN" sz="3600" b="1" dirty="0">
                <a:latin typeface="+mn-lt"/>
                <a:ea typeface="宋体" charset="-122"/>
              </a:rPr>
              <a:t>Supplementary Slides</a:t>
            </a:r>
          </a:p>
        </p:txBody>
      </p:sp>
      <p:sp>
        <p:nvSpPr>
          <p:cNvPr id="19458" name="灯片编号占位符 3"/>
          <p:cNvSpPr>
            <a:spLocks noGrp="1"/>
          </p:cNvSpPr>
          <p:nvPr>
            <p:ph type="sldNum" sz="quarter" idx="12"/>
          </p:nvPr>
        </p:nvSpPr>
        <p:spPr>
          <a:xfrm>
            <a:off x="7010400" y="6381750"/>
            <a:ext cx="2133600" cy="476250"/>
          </a:xfrm>
          <a:noFill/>
        </p:spPr>
        <p:txBody>
          <a:bodyPr/>
          <a:lstStyle/>
          <a:p>
            <a:fld id="{EC05B631-E211-47E4-B098-656EC1DEDFFB}" type="slidenum">
              <a:rPr lang="en-US" altLang="zh-CN" smtClean="0"/>
              <a:pPr/>
              <a:t>6</a:t>
            </a:fld>
            <a:endParaRPr lang="en-US" altLang="zh-CN"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Line 48"/>
          <p:cNvSpPr>
            <a:spLocks noChangeShapeType="1"/>
          </p:cNvSpPr>
          <p:nvPr/>
        </p:nvSpPr>
        <p:spPr bwMode="auto">
          <a:xfrm flipV="1">
            <a:off x="6300788" y="1265238"/>
            <a:ext cx="387350" cy="363537"/>
          </a:xfrm>
          <a:prstGeom prst="line">
            <a:avLst/>
          </a:prstGeom>
          <a:noFill/>
          <a:ln w="28575">
            <a:solidFill>
              <a:srgbClr val="FF0000"/>
            </a:solidFill>
            <a:round/>
            <a:headEnd type="arrow" w="med" len="med"/>
            <a:tailEnd/>
          </a:ln>
        </p:spPr>
        <p:txBody>
          <a:bodyPr wrap="none" anchor="ctr"/>
          <a:lstStyle/>
          <a:p>
            <a:endParaRPr lang="ja-JP" altLang="en-US"/>
          </a:p>
        </p:txBody>
      </p:sp>
      <p:sp>
        <p:nvSpPr>
          <p:cNvPr id="20482" name="Text Box 49"/>
          <p:cNvSpPr txBox="1">
            <a:spLocks noChangeArrowheads="1"/>
          </p:cNvSpPr>
          <p:nvPr/>
        </p:nvSpPr>
        <p:spPr bwMode="auto">
          <a:xfrm>
            <a:off x="6443663" y="981075"/>
            <a:ext cx="1027112" cy="284163"/>
          </a:xfrm>
          <a:prstGeom prst="rect">
            <a:avLst/>
          </a:prstGeom>
          <a:noFill/>
          <a:ln w="9525">
            <a:solidFill>
              <a:srgbClr val="FF0000"/>
            </a:solidFill>
            <a:miter lim="800000"/>
            <a:headEnd/>
            <a:tailEnd/>
          </a:ln>
        </p:spPr>
        <p:txBody>
          <a:bodyPr>
            <a:spAutoFit/>
          </a:bodyPr>
          <a:lstStyle/>
          <a:p>
            <a:r>
              <a:rPr lang="en-US" altLang="ja-JP" sz="1200" b="1" i="1">
                <a:solidFill>
                  <a:srgbClr val="FF0000"/>
                </a:solidFill>
                <a:latin typeface="Times New Roman" pitchFamily="18" charset="0"/>
                <a:ea typeface="ＭＳ Ｐゴシック" charset="-128"/>
              </a:rPr>
              <a:t>We are here!</a:t>
            </a:r>
          </a:p>
        </p:txBody>
      </p:sp>
      <p:sp>
        <p:nvSpPr>
          <p:cNvPr id="20483" name="标题 1"/>
          <p:cNvSpPr>
            <a:spLocks/>
          </p:cNvSpPr>
          <p:nvPr/>
        </p:nvSpPr>
        <p:spPr bwMode="auto">
          <a:xfrm>
            <a:off x="301625" y="333375"/>
            <a:ext cx="8540750" cy="792163"/>
          </a:xfrm>
          <a:prstGeom prst="rect">
            <a:avLst/>
          </a:prstGeom>
          <a:noFill/>
          <a:ln w="9525">
            <a:noFill/>
            <a:miter lim="800000"/>
            <a:headEnd/>
            <a:tailEnd/>
          </a:ln>
        </p:spPr>
        <p:txBody>
          <a:bodyPr anchor="ctr"/>
          <a:lstStyle/>
          <a:p>
            <a:pPr algn="ctr" eaLnBrk="0" hangingPunct="0">
              <a:lnSpc>
                <a:spcPct val="90000"/>
              </a:lnSpc>
            </a:pPr>
            <a:r>
              <a:rPr kumimoji="0" lang="en-US" altLang="ja-JP" sz="2400" b="1">
                <a:ea typeface="ＭＳ Ｐゴシック" charset="-128"/>
              </a:rPr>
              <a:t>Schedule for Development of IMT-Advanced Radio Interface in ITU-R WP5D</a:t>
            </a:r>
            <a:endParaRPr kumimoji="0" lang="zh-CN" altLang="en-US" sz="2400" b="1">
              <a:ea typeface="ＭＳ Ｐゴシック" charset="-128"/>
            </a:endParaRPr>
          </a:p>
        </p:txBody>
      </p:sp>
      <p:sp>
        <p:nvSpPr>
          <p:cNvPr id="20484" name="Text Box 3"/>
          <p:cNvSpPr txBox="1">
            <a:spLocks noChangeArrowheads="1"/>
          </p:cNvSpPr>
          <p:nvPr/>
        </p:nvSpPr>
        <p:spPr bwMode="auto">
          <a:xfrm>
            <a:off x="1692275" y="1052513"/>
            <a:ext cx="936625" cy="366712"/>
          </a:xfrm>
          <a:prstGeom prst="rect">
            <a:avLst/>
          </a:prstGeom>
          <a:noFill/>
          <a:ln w="9525">
            <a:noFill/>
            <a:miter lim="800000"/>
            <a:headEnd/>
            <a:tailEnd/>
          </a:ln>
        </p:spPr>
        <p:txBody>
          <a:bodyPr>
            <a:spAutoFit/>
          </a:bodyPr>
          <a:lstStyle/>
          <a:p>
            <a:pPr algn="ctr">
              <a:spcBef>
                <a:spcPct val="50000"/>
              </a:spcBef>
              <a:buClr>
                <a:schemeClr val="bg2"/>
              </a:buClr>
              <a:buSzPct val="75000"/>
            </a:pPr>
            <a:r>
              <a:rPr lang="en-US" altLang="ja-JP" b="1">
                <a:solidFill>
                  <a:srgbClr val="FF0000"/>
                </a:solidFill>
                <a:ea typeface="ＭＳ Ｐゴシック" charset="-128"/>
              </a:rPr>
              <a:t>2008</a:t>
            </a:r>
          </a:p>
        </p:txBody>
      </p:sp>
      <p:sp>
        <p:nvSpPr>
          <p:cNvPr id="20485" name="Text Box 4"/>
          <p:cNvSpPr txBox="1">
            <a:spLocks noChangeArrowheads="1"/>
          </p:cNvSpPr>
          <p:nvPr/>
        </p:nvSpPr>
        <p:spPr bwMode="auto">
          <a:xfrm>
            <a:off x="3562350" y="1052513"/>
            <a:ext cx="936625" cy="366712"/>
          </a:xfrm>
          <a:prstGeom prst="rect">
            <a:avLst/>
          </a:prstGeom>
          <a:noFill/>
          <a:ln w="9525">
            <a:noFill/>
            <a:miter lim="800000"/>
            <a:headEnd/>
            <a:tailEnd/>
          </a:ln>
        </p:spPr>
        <p:txBody>
          <a:bodyPr>
            <a:spAutoFit/>
          </a:bodyPr>
          <a:lstStyle/>
          <a:p>
            <a:pPr algn="ctr">
              <a:spcBef>
                <a:spcPct val="50000"/>
              </a:spcBef>
              <a:buClr>
                <a:schemeClr val="bg2"/>
              </a:buClr>
              <a:buSzPct val="75000"/>
            </a:pPr>
            <a:r>
              <a:rPr lang="en-US" altLang="ja-JP" b="1">
                <a:solidFill>
                  <a:srgbClr val="FF0000"/>
                </a:solidFill>
                <a:ea typeface="ＭＳ Ｐゴシック" charset="-128"/>
              </a:rPr>
              <a:t>2009</a:t>
            </a:r>
          </a:p>
        </p:txBody>
      </p:sp>
      <p:sp>
        <p:nvSpPr>
          <p:cNvPr id="20486" name="Text Box 5"/>
          <p:cNvSpPr txBox="1">
            <a:spLocks noChangeArrowheads="1"/>
          </p:cNvSpPr>
          <p:nvPr/>
        </p:nvSpPr>
        <p:spPr bwMode="auto">
          <a:xfrm>
            <a:off x="5434013" y="1052513"/>
            <a:ext cx="936625" cy="366712"/>
          </a:xfrm>
          <a:prstGeom prst="rect">
            <a:avLst/>
          </a:prstGeom>
          <a:noFill/>
          <a:ln w="9525">
            <a:noFill/>
            <a:miter lim="800000"/>
            <a:headEnd/>
            <a:tailEnd/>
          </a:ln>
        </p:spPr>
        <p:txBody>
          <a:bodyPr>
            <a:spAutoFit/>
          </a:bodyPr>
          <a:lstStyle/>
          <a:p>
            <a:pPr algn="ctr">
              <a:spcBef>
                <a:spcPct val="50000"/>
              </a:spcBef>
              <a:buClr>
                <a:schemeClr val="bg2"/>
              </a:buClr>
              <a:buSzPct val="75000"/>
            </a:pPr>
            <a:r>
              <a:rPr lang="en-US" altLang="ja-JP" b="1">
                <a:solidFill>
                  <a:srgbClr val="FF0000"/>
                </a:solidFill>
                <a:ea typeface="ＭＳ Ｐゴシック" charset="-128"/>
              </a:rPr>
              <a:t>2010</a:t>
            </a:r>
          </a:p>
        </p:txBody>
      </p:sp>
      <p:sp>
        <p:nvSpPr>
          <p:cNvPr id="20487" name="Text Box 6"/>
          <p:cNvSpPr txBox="1">
            <a:spLocks noChangeArrowheads="1"/>
          </p:cNvSpPr>
          <p:nvPr/>
        </p:nvSpPr>
        <p:spPr bwMode="auto">
          <a:xfrm>
            <a:off x="7367588" y="1052513"/>
            <a:ext cx="936625" cy="366712"/>
          </a:xfrm>
          <a:prstGeom prst="rect">
            <a:avLst/>
          </a:prstGeom>
          <a:noFill/>
          <a:ln w="9525">
            <a:noFill/>
            <a:miter lim="800000"/>
            <a:headEnd/>
            <a:tailEnd/>
          </a:ln>
        </p:spPr>
        <p:txBody>
          <a:bodyPr>
            <a:spAutoFit/>
          </a:bodyPr>
          <a:lstStyle/>
          <a:p>
            <a:pPr algn="ctr">
              <a:spcBef>
                <a:spcPct val="50000"/>
              </a:spcBef>
              <a:buClr>
                <a:schemeClr val="bg2"/>
              </a:buClr>
              <a:buSzPct val="75000"/>
            </a:pPr>
            <a:r>
              <a:rPr lang="en-US" altLang="ja-JP" b="1">
                <a:solidFill>
                  <a:srgbClr val="FF0000"/>
                </a:solidFill>
                <a:ea typeface="ＭＳ Ｐゴシック" charset="-128"/>
              </a:rPr>
              <a:t>2011</a:t>
            </a:r>
          </a:p>
        </p:txBody>
      </p:sp>
      <p:sp>
        <p:nvSpPr>
          <p:cNvPr id="20488" name="Line 7"/>
          <p:cNvSpPr>
            <a:spLocks noChangeShapeType="1"/>
          </p:cNvSpPr>
          <p:nvPr/>
        </p:nvSpPr>
        <p:spPr bwMode="auto">
          <a:xfrm>
            <a:off x="1030288" y="1639888"/>
            <a:ext cx="1944687" cy="0"/>
          </a:xfrm>
          <a:prstGeom prst="line">
            <a:avLst/>
          </a:prstGeom>
          <a:noFill/>
          <a:ln w="12700">
            <a:solidFill>
              <a:schemeClr val="tx1"/>
            </a:solidFill>
            <a:round/>
            <a:headEnd type="triangle" w="med" len="med"/>
            <a:tailEnd type="triangle" w="med" len="med"/>
          </a:ln>
        </p:spPr>
        <p:txBody>
          <a:bodyPr>
            <a:spAutoFit/>
          </a:bodyPr>
          <a:lstStyle/>
          <a:p>
            <a:endParaRPr lang="ja-JP" altLang="en-US"/>
          </a:p>
        </p:txBody>
      </p:sp>
      <p:sp>
        <p:nvSpPr>
          <p:cNvPr id="20489" name="Line 8"/>
          <p:cNvSpPr>
            <a:spLocks noChangeShapeType="1"/>
          </p:cNvSpPr>
          <p:nvPr/>
        </p:nvSpPr>
        <p:spPr bwMode="auto">
          <a:xfrm>
            <a:off x="3048000" y="1639888"/>
            <a:ext cx="1944688" cy="0"/>
          </a:xfrm>
          <a:prstGeom prst="line">
            <a:avLst/>
          </a:prstGeom>
          <a:noFill/>
          <a:ln w="12700">
            <a:solidFill>
              <a:schemeClr val="tx1"/>
            </a:solidFill>
            <a:round/>
            <a:headEnd type="triangle" w="med" len="med"/>
            <a:tailEnd type="triangle" w="med" len="med"/>
          </a:ln>
        </p:spPr>
        <p:txBody>
          <a:bodyPr>
            <a:spAutoFit/>
          </a:bodyPr>
          <a:lstStyle/>
          <a:p>
            <a:endParaRPr lang="ja-JP" altLang="en-US"/>
          </a:p>
        </p:txBody>
      </p:sp>
      <p:sp>
        <p:nvSpPr>
          <p:cNvPr id="20490" name="Line 9"/>
          <p:cNvSpPr>
            <a:spLocks noChangeShapeType="1"/>
          </p:cNvSpPr>
          <p:nvPr/>
        </p:nvSpPr>
        <p:spPr bwMode="auto">
          <a:xfrm>
            <a:off x="5064125" y="1639888"/>
            <a:ext cx="1944688" cy="0"/>
          </a:xfrm>
          <a:prstGeom prst="line">
            <a:avLst/>
          </a:prstGeom>
          <a:noFill/>
          <a:ln w="12700">
            <a:solidFill>
              <a:schemeClr val="tx1"/>
            </a:solidFill>
            <a:round/>
            <a:headEnd type="triangle" w="med" len="med"/>
            <a:tailEnd type="triangle" w="med" len="med"/>
          </a:ln>
        </p:spPr>
        <p:txBody>
          <a:bodyPr>
            <a:spAutoFit/>
          </a:bodyPr>
          <a:lstStyle/>
          <a:p>
            <a:endParaRPr lang="ja-JP" altLang="en-US"/>
          </a:p>
        </p:txBody>
      </p:sp>
      <p:sp>
        <p:nvSpPr>
          <p:cNvPr id="20491" name="Line 10"/>
          <p:cNvSpPr>
            <a:spLocks noChangeShapeType="1"/>
          </p:cNvSpPr>
          <p:nvPr/>
        </p:nvSpPr>
        <p:spPr bwMode="auto">
          <a:xfrm>
            <a:off x="7080250" y="1639888"/>
            <a:ext cx="1079500" cy="0"/>
          </a:xfrm>
          <a:prstGeom prst="line">
            <a:avLst/>
          </a:prstGeom>
          <a:noFill/>
          <a:ln w="12700">
            <a:solidFill>
              <a:schemeClr val="tx1"/>
            </a:solidFill>
            <a:round/>
            <a:headEnd type="triangle" w="med" len="med"/>
            <a:tailEnd/>
          </a:ln>
        </p:spPr>
        <p:txBody>
          <a:bodyPr>
            <a:spAutoFit/>
          </a:bodyPr>
          <a:lstStyle/>
          <a:p>
            <a:endParaRPr lang="ja-JP" altLang="en-US"/>
          </a:p>
        </p:txBody>
      </p:sp>
      <p:sp>
        <p:nvSpPr>
          <p:cNvPr id="20492" name="Text Box 11"/>
          <p:cNvSpPr txBox="1">
            <a:spLocks noChangeArrowheads="1"/>
          </p:cNvSpPr>
          <p:nvPr/>
        </p:nvSpPr>
        <p:spPr bwMode="auto">
          <a:xfrm>
            <a:off x="1174750" y="1341438"/>
            <a:ext cx="501650" cy="336550"/>
          </a:xfrm>
          <a:prstGeom prst="rect">
            <a:avLst/>
          </a:prstGeom>
          <a:noFill/>
          <a:ln w="9525">
            <a:noFill/>
            <a:miter lim="800000"/>
            <a:headEnd/>
            <a:tailEnd/>
          </a:ln>
        </p:spPr>
        <p:txBody>
          <a:bodyPr>
            <a:spAutoFit/>
          </a:bodyPr>
          <a:lstStyle/>
          <a:p>
            <a:pPr algn="ctr">
              <a:spcBef>
                <a:spcPct val="50000"/>
              </a:spcBef>
              <a:buClr>
                <a:schemeClr val="bg2"/>
              </a:buClr>
              <a:buSzPct val="75000"/>
            </a:pPr>
            <a:r>
              <a:rPr lang="en-US" altLang="ja-JP" sz="1600" b="1">
                <a:solidFill>
                  <a:srgbClr val="0066FF"/>
                </a:solidFill>
                <a:ea typeface="ＭＳ Ｐゴシック" charset="-128"/>
              </a:rPr>
              <a:t>#1</a:t>
            </a:r>
          </a:p>
        </p:txBody>
      </p:sp>
      <p:sp>
        <p:nvSpPr>
          <p:cNvPr id="20493" name="Text Box 12"/>
          <p:cNvSpPr txBox="1">
            <a:spLocks noChangeArrowheads="1"/>
          </p:cNvSpPr>
          <p:nvPr/>
        </p:nvSpPr>
        <p:spPr bwMode="auto">
          <a:xfrm>
            <a:off x="1751013" y="1341438"/>
            <a:ext cx="501650" cy="336550"/>
          </a:xfrm>
          <a:prstGeom prst="rect">
            <a:avLst/>
          </a:prstGeom>
          <a:noFill/>
          <a:ln w="9525">
            <a:noFill/>
            <a:miter lim="800000"/>
            <a:headEnd/>
            <a:tailEnd/>
          </a:ln>
        </p:spPr>
        <p:txBody>
          <a:bodyPr>
            <a:spAutoFit/>
          </a:bodyPr>
          <a:lstStyle/>
          <a:p>
            <a:pPr algn="ctr">
              <a:spcBef>
                <a:spcPct val="50000"/>
              </a:spcBef>
              <a:buClr>
                <a:schemeClr val="bg2"/>
              </a:buClr>
              <a:buSzPct val="75000"/>
            </a:pPr>
            <a:r>
              <a:rPr lang="en-US" altLang="ja-JP" sz="1600" b="1">
                <a:solidFill>
                  <a:srgbClr val="0066FF"/>
                </a:solidFill>
                <a:ea typeface="ＭＳ Ｐゴシック" charset="-128"/>
              </a:rPr>
              <a:t>#2</a:t>
            </a:r>
          </a:p>
        </p:txBody>
      </p:sp>
      <p:sp>
        <p:nvSpPr>
          <p:cNvPr id="20494" name="Text Box 13"/>
          <p:cNvSpPr txBox="1">
            <a:spLocks noChangeArrowheads="1"/>
          </p:cNvSpPr>
          <p:nvPr/>
        </p:nvSpPr>
        <p:spPr bwMode="auto">
          <a:xfrm>
            <a:off x="2401888" y="1341438"/>
            <a:ext cx="501650" cy="336550"/>
          </a:xfrm>
          <a:prstGeom prst="rect">
            <a:avLst/>
          </a:prstGeom>
          <a:noFill/>
          <a:ln w="9525">
            <a:noFill/>
            <a:miter lim="800000"/>
            <a:headEnd/>
            <a:tailEnd/>
          </a:ln>
        </p:spPr>
        <p:txBody>
          <a:bodyPr>
            <a:spAutoFit/>
          </a:bodyPr>
          <a:lstStyle/>
          <a:p>
            <a:pPr algn="ctr">
              <a:spcBef>
                <a:spcPct val="50000"/>
              </a:spcBef>
              <a:buClr>
                <a:schemeClr val="bg2"/>
              </a:buClr>
              <a:buSzPct val="75000"/>
            </a:pPr>
            <a:r>
              <a:rPr lang="en-US" altLang="ja-JP" sz="1600" b="1">
                <a:solidFill>
                  <a:srgbClr val="0066FF"/>
                </a:solidFill>
                <a:ea typeface="ＭＳ Ｐゴシック" charset="-128"/>
              </a:rPr>
              <a:t>#3</a:t>
            </a:r>
          </a:p>
        </p:txBody>
      </p:sp>
      <p:sp>
        <p:nvSpPr>
          <p:cNvPr id="20495" name="Text Box 14"/>
          <p:cNvSpPr txBox="1">
            <a:spLocks noChangeArrowheads="1"/>
          </p:cNvSpPr>
          <p:nvPr/>
        </p:nvSpPr>
        <p:spPr bwMode="auto">
          <a:xfrm>
            <a:off x="3121025" y="1347788"/>
            <a:ext cx="501650" cy="336550"/>
          </a:xfrm>
          <a:prstGeom prst="rect">
            <a:avLst/>
          </a:prstGeom>
          <a:noFill/>
          <a:ln w="9525">
            <a:noFill/>
            <a:miter lim="800000"/>
            <a:headEnd/>
            <a:tailEnd/>
          </a:ln>
        </p:spPr>
        <p:txBody>
          <a:bodyPr>
            <a:spAutoFit/>
          </a:bodyPr>
          <a:lstStyle/>
          <a:p>
            <a:pPr algn="ctr">
              <a:spcBef>
                <a:spcPct val="50000"/>
              </a:spcBef>
              <a:buClr>
                <a:schemeClr val="bg2"/>
              </a:buClr>
              <a:buSzPct val="75000"/>
            </a:pPr>
            <a:r>
              <a:rPr lang="en-US" altLang="ja-JP" sz="1600" b="1">
                <a:solidFill>
                  <a:srgbClr val="0066FF"/>
                </a:solidFill>
                <a:ea typeface="ＭＳ Ｐゴシック" charset="-128"/>
              </a:rPr>
              <a:t>#4</a:t>
            </a:r>
          </a:p>
        </p:txBody>
      </p:sp>
      <p:sp>
        <p:nvSpPr>
          <p:cNvPr id="20496" name="Text Box 15"/>
          <p:cNvSpPr txBox="1">
            <a:spLocks noChangeArrowheads="1"/>
          </p:cNvSpPr>
          <p:nvPr/>
        </p:nvSpPr>
        <p:spPr bwMode="auto">
          <a:xfrm>
            <a:off x="3768725" y="1347788"/>
            <a:ext cx="501650" cy="336550"/>
          </a:xfrm>
          <a:prstGeom prst="rect">
            <a:avLst/>
          </a:prstGeom>
          <a:noFill/>
          <a:ln w="9525">
            <a:noFill/>
            <a:miter lim="800000"/>
            <a:headEnd/>
            <a:tailEnd/>
          </a:ln>
        </p:spPr>
        <p:txBody>
          <a:bodyPr>
            <a:spAutoFit/>
          </a:bodyPr>
          <a:lstStyle/>
          <a:p>
            <a:pPr algn="ctr">
              <a:spcBef>
                <a:spcPct val="50000"/>
              </a:spcBef>
              <a:buClr>
                <a:schemeClr val="bg2"/>
              </a:buClr>
              <a:buSzPct val="75000"/>
            </a:pPr>
            <a:r>
              <a:rPr lang="en-US" altLang="ja-JP" sz="1600" b="1">
                <a:solidFill>
                  <a:srgbClr val="0066FF"/>
                </a:solidFill>
                <a:ea typeface="ＭＳ Ｐゴシック" charset="-128"/>
              </a:rPr>
              <a:t>#5</a:t>
            </a:r>
          </a:p>
        </p:txBody>
      </p:sp>
      <p:sp>
        <p:nvSpPr>
          <p:cNvPr id="20497" name="Text Box 16"/>
          <p:cNvSpPr txBox="1">
            <a:spLocks noChangeArrowheads="1"/>
          </p:cNvSpPr>
          <p:nvPr/>
        </p:nvSpPr>
        <p:spPr bwMode="auto">
          <a:xfrm>
            <a:off x="4418013" y="1347788"/>
            <a:ext cx="501650" cy="336550"/>
          </a:xfrm>
          <a:prstGeom prst="rect">
            <a:avLst/>
          </a:prstGeom>
          <a:noFill/>
          <a:ln w="9525">
            <a:noFill/>
            <a:miter lim="800000"/>
            <a:headEnd/>
            <a:tailEnd/>
          </a:ln>
        </p:spPr>
        <p:txBody>
          <a:bodyPr>
            <a:spAutoFit/>
          </a:bodyPr>
          <a:lstStyle/>
          <a:p>
            <a:pPr algn="ctr">
              <a:spcBef>
                <a:spcPct val="50000"/>
              </a:spcBef>
              <a:buClr>
                <a:schemeClr val="bg2"/>
              </a:buClr>
              <a:buSzPct val="75000"/>
            </a:pPr>
            <a:r>
              <a:rPr lang="en-US" altLang="ja-JP" sz="1600" b="1">
                <a:solidFill>
                  <a:srgbClr val="0066FF"/>
                </a:solidFill>
                <a:ea typeface="ＭＳ Ｐゴシック" charset="-128"/>
              </a:rPr>
              <a:t>#6</a:t>
            </a:r>
          </a:p>
        </p:txBody>
      </p:sp>
      <p:sp>
        <p:nvSpPr>
          <p:cNvPr id="20498" name="Text Box 17"/>
          <p:cNvSpPr txBox="1">
            <a:spLocks noChangeArrowheads="1"/>
          </p:cNvSpPr>
          <p:nvPr/>
        </p:nvSpPr>
        <p:spPr bwMode="auto">
          <a:xfrm>
            <a:off x="5135563" y="1347788"/>
            <a:ext cx="501650" cy="336550"/>
          </a:xfrm>
          <a:prstGeom prst="rect">
            <a:avLst/>
          </a:prstGeom>
          <a:noFill/>
          <a:ln w="9525">
            <a:noFill/>
            <a:miter lim="800000"/>
            <a:headEnd/>
            <a:tailEnd/>
          </a:ln>
        </p:spPr>
        <p:txBody>
          <a:bodyPr>
            <a:spAutoFit/>
          </a:bodyPr>
          <a:lstStyle/>
          <a:p>
            <a:pPr algn="ctr">
              <a:spcBef>
                <a:spcPct val="50000"/>
              </a:spcBef>
              <a:buClr>
                <a:schemeClr val="bg2"/>
              </a:buClr>
              <a:buSzPct val="75000"/>
            </a:pPr>
            <a:r>
              <a:rPr lang="en-US" altLang="ja-JP" sz="1600" b="1">
                <a:solidFill>
                  <a:srgbClr val="0066FF"/>
                </a:solidFill>
                <a:ea typeface="ＭＳ Ｐゴシック" charset="-128"/>
              </a:rPr>
              <a:t>#7</a:t>
            </a:r>
          </a:p>
        </p:txBody>
      </p:sp>
      <p:sp>
        <p:nvSpPr>
          <p:cNvPr id="20499" name="Text Box 18"/>
          <p:cNvSpPr txBox="1">
            <a:spLocks noChangeArrowheads="1"/>
          </p:cNvSpPr>
          <p:nvPr/>
        </p:nvSpPr>
        <p:spPr bwMode="auto">
          <a:xfrm>
            <a:off x="5786438" y="1347788"/>
            <a:ext cx="501650" cy="336550"/>
          </a:xfrm>
          <a:prstGeom prst="rect">
            <a:avLst/>
          </a:prstGeom>
          <a:noFill/>
          <a:ln w="9525">
            <a:noFill/>
            <a:miter lim="800000"/>
            <a:headEnd/>
            <a:tailEnd/>
          </a:ln>
        </p:spPr>
        <p:txBody>
          <a:bodyPr>
            <a:spAutoFit/>
          </a:bodyPr>
          <a:lstStyle/>
          <a:p>
            <a:pPr algn="ctr">
              <a:spcBef>
                <a:spcPct val="50000"/>
              </a:spcBef>
              <a:buClr>
                <a:schemeClr val="bg2"/>
              </a:buClr>
              <a:buSzPct val="75000"/>
            </a:pPr>
            <a:r>
              <a:rPr lang="en-US" altLang="ja-JP" sz="1600" b="1">
                <a:solidFill>
                  <a:srgbClr val="0066FF"/>
                </a:solidFill>
                <a:ea typeface="ＭＳ Ｐゴシック" charset="-128"/>
              </a:rPr>
              <a:t>#8</a:t>
            </a:r>
          </a:p>
        </p:txBody>
      </p:sp>
      <p:sp>
        <p:nvSpPr>
          <p:cNvPr id="20500" name="Text Box 19"/>
          <p:cNvSpPr txBox="1">
            <a:spLocks noChangeArrowheads="1"/>
          </p:cNvSpPr>
          <p:nvPr/>
        </p:nvSpPr>
        <p:spPr bwMode="auto">
          <a:xfrm>
            <a:off x="6434138" y="1347788"/>
            <a:ext cx="501650" cy="336550"/>
          </a:xfrm>
          <a:prstGeom prst="rect">
            <a:avLst/>
          </a:prstGeom>
          <a:noFill/>
          <a:ln w="9525">
            <a:noFill/>
            <a:miter lim="800000"/>
            <a:headEnd/>
            <a:tailEnd/>
          </a:ln>
        </p:spPr>
        <p:txBody>
          <a:bodyPr>
            <a:spAutoFit/>
          </a:bodyPr>
          <a:lstStyle/>
          <a:p>
            <a:pPr algn="ctr">
              <a:spcBef>
                <a:spcPct val="50000"/>
              </a:spcBef>
              <a:buClr>
                <a:schemeClr val="bg2"/>
              </a:buClr>
              <a:buSzPct val="75000"/>
            </a:pPr>
            <a:r>
              <a:rPr lang="en-US" altLang="ja-JP" sz="1600" b="1">
                <a:solidFill>
                  <a:srgbClr val="0066FF"/>
                </a:solidFill>
                <a:ea typeface="ＭＳ Ｐゴシック" charset="-128"/>
              </a:rPr>
              <a:t>#9</a:t>
            </a:r>
          </a:p>
        </p:txBody>
      </p:sp>
      <p:sp>
        <p:nvSpPr>
          <p:cNvPr id="20501" name="Text Box 20"/>
          <p:cNvSpPr txBox="1">
            <a:spLocks noChangeArrowheads="1"/>
          </p:cNvSpPr>
          <p:nvPr/>
        </p:nvSpPr>
        <p:spPr bwMode="auto">
          <a:xfrm>
            <a:off x="7154863" y="1347788"/>
            <a:ext cx="644525" cy="336550"/>
          </a:xfrm>
          <a:prstGeom prst="rect">
            <a:avLst/>
          </a:prstGeom>
          <a:noFill/>
          <a:ln w="9525">
            <a:noFill/>
            <a:miter lim="800000"/>
            <a:headEnd/>
            <a:tailEnd/>
          </a:ln>
        </p:spPr>
        <p:txBody>
          <a:bodyPr>
            <a:spAutoFit/>
          </a:bodyPr>
          <a:lstStyle/>
          <a:p>
            <a:pPr algn="ctr">
              <a:spcBef>
                <a:spcPct val="50000"/>
              </a:spcBef>
              <a:buClr>
                <a:schemeClr val="bg2"/>
              </a:buClr>
              <a:buSzPct val="75000"/>
            </a:pPr>
            <a:r>
              <a:rPr lang="en-US" altLang="ja-JP" sz="1600" b="1">
                <a:solidFill>
                  <a:srgbClr val="0066FF"/>
                </a:solidFill>
                <a:ea typeface="ＭＳ Ｐゴシック" charset="-128"/>
              </a:rPr>
              <a:t>#10</a:t>
            </a:r>
          </a:p>
        </p:txBody>
      </p:sp>
      <p:sp>
        <p:nvSpPr>
          <p:cNvPr id="20502" name="Line 21"/>
          <p:cNvSpPr>
            <a:spLocks noChangeShapeType="1"/>
          </p:cNvSpPr>
          <p:nvPr/>
        </p:nvSpPr>
        <p:spPr bwMode="auto">
          <a:xfrm>
            <a:off x="887413" y="1711325"/>
            <a:ext cx="7416800" cy="0"/>
          </a:xfrm>
          <a:prstGeom prst="line">
            <a:avLst/>
          </a:prstGeom>
          <a:noFill/>
          <a:ln w="15875">
            <a:solidFill>
              <a:schemeClr val="tx1"/>
            </a:solidFill>
            <a:round/>
            <a:headEnd/>
            <a:tailEnd/>
          </a:ln>
        </p:spPr>
        <p:txBody>
          <a:bodyPr>
            <a:spAutoFit/>
          </a:bodyPr>
          <a:lstStyle/>
          <a:p>
            <a:endParaRPr lang="ja-JP" altLang="en-US"/>
          </a:p>
        </p:txBody>
      </p:sp>
      <p:sp>
        <p:nvSpPr>
          <p:cNvPr id="20503" name="Text Box 22"/>
          <p:cNvSpPr txBox="1">
            <a:spLocks noChangeArrowheads="1"/>
          </p:cNvSpPr>
          <p:nvPr/>
        </p:nvSpPr>
        <p:spPr bwMode="auto">
          <a:xfrm>
            <a:off x="179388" y="1125538"/>
            <a:ext cx="1079500" cy="525462"/>
          </a:xfrm>
          <a:prstGeom prst="rect">
            <a:avLst/>
          </a:prstGeom>
          <a:noFill/>
          <a:ln w="9525">
            <a:noFill/>
            <a:miter lim="800000"/>
            <a:headEnd/>
            <a:tailEnd/>
          </a:ln>
        </p:spPr>
        <p:txBody>
          <a:bodyPr/>
          <a:lstStyle/>
          <a:p>
            <a:pPr algn="ctr">
              <a:spcBef>
                <a:spcPct val="50000"/>
              </a:spcBef>
              <a:buClr>
                <a:schemeClr val="bg2"/>
              </a:buClr>
              <a:buSzPct val="75000"/>
            </a:pPr>
            <a:r>
              <a:rPr lang="en-US" altLang="ja-JP" sz="1400">
                <a:solidFill>
                  <a:srgbClr val="0066FF"/>
                </a:solidFill>
                <a:ea typeface="ＭＳ Ｐゴシック" charset="-128"/>
              </a:rPr>
              <a:t>WP 5D     meetings     </a:t>
            </a:r>
          </a:p>
        </p:txBody>
      </p:sp>
      <p:sp>
        <p:nvSpPr>
          <p:cNvPr id="20504" name="Text Box 23"/>
          <p:cNvSpPr txBox="1">
            <a:spLocks noChangeArrowheads="1"/>
          </p:cNvSpPr>
          <p:nvPr/>
        </p:nvSpPr>
        <p:spPr bwMode="auto">
          <a:xfrm>
            <a:off x="1247775" y="1782763"/>
            <a:ext cx="3384550" cy="288925"/>
          </a:xfrm>
          <a:prstGeom prst="rect">
            <a:avLst/>
          </a:prstGeom>
          <a:solidFill>
            <a:srgbClr val="FFFF99"/>
          </a:solidFill>
          <a:ln w="12700">
            <a:solidFill>
              <a:schemeClr val="tx1"/>
            </a:solidFill>
            <a:miter lim="800000"/>
            <a:headEnd/>
            <a:tailEnd/>
          </a:ln>
        </p:spPr>
        <p:txBody>
          <a:bodyPr/>
          <a:lstStyle/>
          <a:p>
            <a:pPr algn="ctr">
              <a:spcBef>
                <a:spcPct val="50000"/>
              </a:spcBef>
              <a:buClr>
                <a:schemeClr val="bg2"/>
              </a:buClr>
              <a:buSzPct val="75000"/>
            </a:pPr>
            <a:r>
              <a:rPr lang="en-US" altLang="ja-JP" sz="1400">
                <a:ea typeface="ＭＳ Ｐゴシック" charset="-128"/>
              </a:rPr>
              <a:t>Step 1 and 2</a:t>
            </a:r>
          </a:p>
        </p:txBody>
      </p:sp>
      <p:sp>
        <p:nvSpPr>
          <p:cNvPr id="20505" name="Text Box 24"/>
          <p:cNvSpPr txBox="1">
            <a:spLocks noChangeArrowheads="1"/>
          </p:cNvSpPr>
          <p:nvPr/>
        </p:nvSpPr>
        <p:spPr bwMode="auto">
          <a:xfrm>
            <a:off x="3263900" y="2292350"/>
            <a:ext cx="1368425" cy="288925"/>
          </a:xfrm>
          <a:prstGeom prst="rect">
            <a:avLst/>
          </a:prstGeom>
          <a:solidFill>
            <a:srgbClr val="FFFF99"/>
          </a:solidFill>
          <a:ln w="12700">
            <a:solidFill>
              <a:schemeClr val="tx1"/>
            </a:solidFill>
            <a:miter lim="800000"/>
            <a:headEnd/>
            <a:tailEnd/>
          </a:ln>
        </p:spPr>
        <p:txBody>
          <a:bodyPr/>
          <a:lstStyle/>
          <a:p>
            <a:pPr algn="ctr">
              <a:spcBef>
                <a:spcPct val="50000"/>
              </a:spcBef>
              <a:buClr>
                <a:schemeClr val="bg2"/>
              </a:buClr>
              <a:buSzPct val="75000"/>
            </a:pPr>
            <a:r>
              <a:rPr lang="en-US" altLang="ja-JP" sz="1400">
                <a:ea typeface="ＭＳ Ｐゴシック" charset="-128"/>
              </a:rPr>
              <a:t>Step 3</a:t>
            </a:r>
          </a:p>
        </p:txBody>
      </p:sp>
      <p:sp>
        <p:nvSpPr>
          <p:cNvPr id="20506" name="Text Box 25"/>
          <p:cNvSpPr txBox="1">
            <a:spLocks noChangeArrowheads="1"/>
          </p:cNvSpPr>
          <p:nvPr/>
        </p:nvSpPr>
        <p:spPr bwMode="auto">
          <a:xfrm>
            <a:off x="3263900" y="2819400"/>
            <a:ext cx="2735263" cy="288925"/>
          </a:xfrm>
          <a:prstGeom prst="rect">
            <a:avLst/>
          </a:prstGeom>
          <a:solidFill>
            <a:srgbClr val="FFFF99"/>
          </a:solidFill>
          <a:ln w="12700">
            <a:solidFill>
              <a:schemeClr val="tx1"/>
            </a:solidFill>
            <a:miter lim="800000"/>
            <a:headEnd/>
            <a:tailEnd/>
          </a:ln>
        </p:spPr>
        <p:txBody>
          <a:bodyPr/>
          <a:lstStyle/>
          <a:p>
            <a:pPr algn="ctr">
              <a:spcBef>
                <a:spcPct val="50000"/>
              </a:spcBef>
              <a:buClr>
                <a:schemeClr val="bg2"/>
              </a:buClr>
              <a:buSzPct val="75000"/>
            </a:pPr>
            <a:r>
              <a:rPr lang="en-US" altLang="ja-JP" sz="1400">
                <a:ea typeface="ＭＳ Ｐゴシック" charset="-128"/>
              </a:rPr>
              <a:t>Step 4</a:t>
            </a:r>
          </a:p>
        </p:txBody>
      </p:sp>
      <p:sp>
        <p:nvSpPr>
          <p:cNvPr id="20507" name="Text Box 26"/>
          <p:cNvSpPr txBox="1">
            <a:spLocks noChangeArrowheads="1"/>
          </p:cNvSpPr>
          <p:nvPr/>
        </p:nvSpPr>
        <p:spPr bwMode="auto">
          <a:xfrm>
            <a:off x="3263900" y="3352800"/>
            <a:ext cx="3384550" cy="288925"/>
          </a:xfrm>
          <a:prstGeom prst="rect">
            <a:avLst/>
          </a:prstGeom>
          <a:solidFill>
            <a:srgbClr val="FFFF99"/>
          </a:solidFill>
          <a:ln w="12700">
            <a:solidFill>
              <a:schemeClr val="tx1"/>
            </a:solidFill>
            <a:miter lim="800000"/>
            <a:headEnd/>
            <a:tailEnd/>
          </a:ln>
        </p:spPr>
        <p:txBody>
          <a:bodyPr/>
          <a:lstStyle/>
          <a:p>
            <a:pPr algn="ctr">
              <a:spcBef>
                <a:spcPct val="50000"/>
              </a:spcBef>
              <a:buClr>
                <a:schemeClr val="bg2"/>
              </a:buClr>
              <a:buSzPct val="75000"/>
            </a:pPr>
            <a:r>
              <a:rPr lang="en-US" altLang="ja-JP" sz="1400">
                <a:ea typeface="ＭＳ Ｐゴシック" charset="-128"/>
              </a:rPr>
              <a:t>Steps 5,6 and 7</a:t>
            </a:r>
          </a:p>
        </p:txBody>
      </p:sp>
      <p:sp>
        <p:nvSpPr>
          <p:cNvPr id="20508" name="Text Box 27"/>
          <p:cNvSpPr txBox="1">
            <a:spLocks noChangeArrowheads="1"/>
          </p:cNvSpPr>
          <p:nvPr/>
        </p:nvSpPr>
        <p:spPr bwMode="auto">
          <a:xfrm>
            <a:off x="5280025" y="3886200"/>
            <a:ext cx="2159000" cy="288925"/>
          </a:xfrm>
          <a:prstGeom prst="rect">
            <a:avLst/>
          </a:prstGeom>
          <a:solidFill>
            <a:srgbClr val="FFFF99"/>
          </a:solidFill>
          <a:ln w="12700">
            <a:solidFill>
              <a:schemeClr val="tx1"/>
            </a:solidFill>
            <a:miter lim="800000"/>
            <a:headEnd/>
            <a:tailEnd/>
          </a:ln>
        </p:spPr>
        <p:txBody>
          <a:bodyPr/>
          <a:lstStyle/>
          <a:p>
            <a:pPr algn="ctr">
              <a:spcBef>
                <a:spcPct val="50000"/>
              </a:spcBef>
              <a:buClr>
                <a:schemeClr val="bg2"/>
              </a:buClr>
              <a:buSzPct val="75000"/>
            </a:pPr>
            <a:r>
              <a:rPr lang="en-US" altLang="ja-JP" sz="1400">
                <a:ea typeface="ＭＳ Ｐゴシック" charset="-128"/>
              </a:rPr>
              <a:t>Steps 8</a:t>
            </a:r>
          </a:p>
        </p:txBody>
      </p:sp>
      <p:sp>
        <p:nvSpPr>
          <p:cNvPr id="20509" name="Text Box 28"/>
          <p:cNvSpPr txBox="1">
            <a:spLocks noChangeArrowheads="1"/>
          </p:cNvSpPr>
          <p:nvPr/>
        </p:nvSpPr>
        <p:spPr bwMode="auto">
          <a:xfrm>
            <a:off x="1292225" y="2022475"/>
            <a:ext cx="501650" cy="260350"/>
          </a:xfrm>
          <a:prstGeom prst="rect">
            <a:avLst/>
          </a:prstGeom>
          <a:noFill/>
          <a:ln w="9525">
            <a:noFill/>
            <a:miter lim="800000"/>
            <a:headEnd/>
            <a:tailEnd/>
          </a:ln>
        </p:spPr>
        <p:txBody>
          <a:bodyPr>
            <a:spAutoFit/>
          </a:bodyPr>
          <a:lstStyle/>
          <a:p>
            <a:pPr algn="ctr">
              <a:spcBef>
                <a:spcPct val="50000"/>
              </a:spcBef>
              <a:buClr>
                <a:schemeClr val="bg2"/>
              </a:buClr>
              <a:buSzPct val="75000"/>
            </a:pPr>
            <a:r>
              <a:rPr lang="en-US" altLang="ja-JP" sz="1100">
                <a:ea typeface="ＭＳ Ｐゴシック" charset="-128"/>
              </a:rPr>
              <a:t>(0)</a:t>
            </a:r>
          </a:p>
        </p:txBody>
      </p:sp>
      <p:sp>
        <p:nvSpPr>
          <p:cNvPr id="20510" name="Text Box 29"/>
          <p:cNvSpPr txBox="1">
            <a:spLocks noChangeArrowheads="1"/>
          </p:cNvSpPr>
          <p:nvPr/>
        </p:nvSpPr>
        <p:spPr bwMode="auto">
          <a:xfrm>
            <a:off x="4667250" y="2533650"/>
            <a:ext cx="501650" cy="260350"/>
          </a:xfrm>
          <a:prstGeom prst="rect">
            <a:avLst/>
          </a:prstGeom>
          <a:noFill/>
          <a:ln w="9525">
            <a:noFill/>
            <a:miter lim="800000"/>
            <a:headEnd/>
            <a:tailEnd/>
          </a:ln>
        </p:spPr>
        <p:txBody>
          <a:bodyPr>
            <a:spAutoFit/>
          </a:bodyPr>
          <a:lstStyle/>
          <a:p>
            <a:pPr algn="ctr">
              <a:spcBef>
                <a:spcPct val="50000"/>
              </a:spcBef>
              <a:buClr>
                <a:schemeClr val="bg2"/>
              </a:buClr>
              <a:buSzPct val="75000"/>
            </a:pPr>
            <a:r>
              <a:rPr lang="en-US" altLang="ja-JP" sz="1100">
                <a:ea typeface="ＭＳ Ｐゴシック" charset="-128"/>
              </a:rPr>
              <a:t>(1)</a:t>
            </a:r>
          </a:p>
        </p:txBody>
      </p:sp>
      <p:sp>
        <p:nvSpPr>
          <p:cNvPr id="20511" name="Text Box 30"/>
          <p:cNvSpPr txBox="1">
            <a:spLocks noChangeArrowheads="1"/>
          </p:cNvSpPr>
          <p:nvPr/>
        </p:nvSpPr>
        <p:spPr bwMode="auto">
          <a:xfrm>
            <a:off x="6042025" y="3060700"/>
            <a:ext cx="501650" cy="260350"/>
          </a:xfrm>
          <a:prstGeom prst="rect">
            <a:avLst/>
          </a:prstGeom>
          <a:noFill/>
          <a:ln w="9525">
            <a:noFill/>
            <a:miter lim="800000"/>
            <a:headEnd/>
            <a:tailEnd/>
          </a:ln>
        </p:spPr>
        <p:txBody>
          <a:bodyPr>
            <a:spAutoFit/>
          </a:bodyPr>
          <a:lstStyle/>
          <a:p>
            <a:pPr algn="ctr">
              <a:spcBef>
                <a:spcPct val="50000"/>
              </a:spcBef>
              <a:buClr>
                <a:schemeClr val="bg2"/>
              </a:buClr>
              <a:buSzPct val="75000"/>
            </a:pPr>
            <a:r>
              <a:rPr lang="en-US" altLang="ja-JP" sz="1100">
                <a:ea typeface="ＭＳ Ｐゴシック" charset="-128"/>
              </a:rPr>
              <a:t>(2)</a:t>
            </a:r>
          </a:p>
        </p:txBody>
      </p:sp>
      <p:sp>
        <p:nvSpPr>
          <p:cNvPr id="20512" name="Text Box 31"/>
          <p:cNvSpPr txBox="1">
            <a:spLocks noChangeArrowheads="1"/>
          </p:cNvSpPr>
          <p:nvPr/>
        </p:nvSpPr>
        <p:spPr bwMode="auto">
          <a:xfrm>
            <a:off x="6697663" y="3592513"/>
            <a:ext cx="501650" cy="260350"/>
          </a:xfrm>
          <a:prstGeom prst="rect">
            <a:avLst/>
          </a:prstGeom>
          <a:noFill/>
          <a:ln w="9525">
            <a:noFill/>
            <a:miter lim="800000"/>
            <a:headEnd/>
            <a:tailEnd/>
          </a:ln>
        </p:spPr>
        <p:txBody>
          <a:bodyPr>
            <a:spAutoFit/>
          </a:bodyPr>
          <a:lstStyle/>
          <a:p>
            <a:pPr algn="ctr">
              <a:spcBef>
                <a:spcPct val="50000"/>
              </a:spcBef>
              <a:buClr>
                <a:schemeClr val="bg2"/>
              </a:buClr>
              <a:buSzPct val="75000"/>
            </a:pPr>
            <a:r>
              <a:rPr lang="en-US" altLang="ja-JP" sz="1100">
                <a:ea typeface="ＭＳ Ｐゴシック" charset="-128"/>
              </a:rPr>
              <a:t>(3)</a:t>
            </a:r>
          </a:p>
        </p:txBody>
      </p:sp>
      <p:sp>
        <p:nvSpPr>
          <p:cNvPr id="20513" name="AutoShape 32"/>
          <p:cNvSpPr>
            <a:spLocks noChangeArrowheads="1"/>
          </p:cNvSpPr>
          <p:nvPr/>
        </p:nvSpPr>
        <p:spPr bwMode="auto">
          <a:xfrm>
            <a:off x="1169988" y="2071688"/>
            <a:ext cx="180975" cy="149225"/>
          </a:xfrm>
          <a:prstGeom prst="flowChartExtract">
            <a:avLst/>
          </a:prstGeom>
          <a:solidFill>
            <a:srgbClr val="FFFF99"/>
          </a:solidFill>
          <a:ln w="12700">
            <a:solidFill>
              <a:schemeClr val="tx1"/>
            </a:solidFill>
            <a:miter lim="800000"/>
            <a:headEnd/>
            <a:tailEnd/>
          </a:ln>
        </p:spPr>
        <p:txBody>
          <a:bodyPr anchor="ctr">
            <a:spAutoFit/>
          </a:bodyPr>
          <a:lstStyle/>
          <a:p>
            <a:pPr algn="ctr">
              <a:buClr>
                <a:schemeClr val="bg2"/>
              </a:buClr>
              <a:buSzPct val="75000"/>
            </a:pPr>
            <a:endParaRPr lang="ja-JP" altLang="en-US" sz="1400" b="1">
              <a:ea typeface="ＭＳ Ｐゴシック" charset="-128"/>
            </a:endParaRPr>
          </a:p>
        </p:txBody>
      </p:sp>
      <p:sp>
        <p:nvSpPr>
          <p:cNvPr id="20514" name="AutoShape 33"/>
          <p:cNvSpPr>
            <a:spLocks noChangeArrowheads="1"/>
          </p:cNvSpPr>
          <p:nvPr/>
        </p:nvSpPr>
        <p:spPr bwMode="auto">
          <a:xfrm>
            <a:off x="4535488" y="2581275"/>
            <a:ext cx="180975" cy="147638"/>
          </a:xfrm>
          <a:prstGeom prst="flowChartExtract">
            <a:avLst/>
          </a:prstGeom>
          <a:solidFill>
            <a:srgbClr val="FFFF99"/>
          </a:solidFill>
          <a:ln w="12700">
            <a:solidFill>
              <a:schemeClr val="tx1"/>
            </a:solidFill>
            <a:miter lim="800000"/>
            <a:headEnd/>
            <a:tailEnd/>
          </a:ln>
        </p:spPr>
        <p:txBody>
          <a:bodyPr anchor="ctr">
            <a:spAutoFit/>
          </a:bodyPr>
          <a:lstStyle/>
          <a:p>
            <a:pPr algn="ctr">
              <a:buClr>
                <a:schemeClr val="bg2"/>
              </a:buClr>
              <a:buSzPct val="75000"/>
            </a:pPr>
            <a:endParaRPr lang="ja-JP" altLang="en-US" sz="1400" b="1">
              <a:ea typeface="ＭＳ Ｐゴシック" charset="-128"/>
            </a:endParaRPr>
          </a:p>
        </p:txBody>
      </p:sp>
      <p:sp>
        <p:nvSpPr>
          <p:cNvPr id="20515" name="AutoShape 34"/>
          <p:cNvSpPr>
            <a:spLocks noChangeArrowheads="1"/>
          </p:cNvSpPr>
          <p:nvPr/>
        </p:nvSpPr>
        <p:spPr bwMode="auto">
          <a:xfrm>
            <a:off x="5902325" y="3108325"/>
            <a:ext cx="180975" cy="149225"/>
          </a:xfrm>
          <a:prstGeom prst="flowChartExtract">
            <a:avLst/>
          </a:prstGeom>
          <a:solidFill>
            <a:srgbClr val="FFFF99"/>
          </a:solidFill>
          <a:ln w="12700">
            <a:solidFill>
              <a:schemeClr val="tx1"/>
            </a:solidFill>
            <a:miter lim="800000"/>
            <a:headEnd/>
            <a:tailEnd/>
          </a:ln>
        </p:spPr>
        <p:txBody>
          <a:bodyPr anchor="ctr">
            <a:spAutoFit/>
          </a:bodyPr>
          <a:lstStyle/>
          <a:p>
            <a:pPr algn="ctr">
              <a:buClr>
                <a:schemeClr val="bg2"/>
              </a:buClr>
              <a:buSzPct val="75000"/>
            </a:pPr>
            <a:endParaRPr lang="ja-JP" altLang="en-US" sz="1400" b="1">
              <a:ea typeface="ＭＳ Ｐゴシック" charset="-128"/>
            </a:endParaRPr>
          </a:p>
        </p:txBody>
      </p:sp>
      <p:sp>
        <p:nvSpPr>
          <p:cNvPr id="20516" name="AutoShape 35"/>
          <p:cNvSpPr>
            <a:spLocks noChangeArrowheads="1"/>
          </p:cNvSpPr>
          <p:nvPr/>
        </p:nvSpPr>
        <p:spPr bwMode="auto">
          <a:xfrm>
            <a:off x="6554788" y="3641725"/>
            <a:ext cx="182562" cy="149225"/>
          </a:xfrm>
          <a:prstGeom prst="flowChartExtract">
            <a:avLst/>
          </a:prstGeom>
          <a:solidFill>
            <a:srgbClr val="FFFF99"/>
          </a:solidFill>
          <a:ln w="12700">
            <a:solidFill>
              <a:schemeClr val="tx1"/>
            </a:solidFill>
            <a:miter lim="800000"/>
            <a:headEnd/>
            <a:tailEnd/>
          </a:ln>
        </p:spPr>
        <p:txBody>
          <a:bodyPr anchor="ctr">
            <a:spAutoFit/>
          </a:bodyPr>
          <a:lstStyle/>
          <a:p>
            <a:pPr algn="ctr">
              <a:buClr>
                <a:schemeClr val="bg2"/>
              </a:buClr>
              <a:buSzPct val="75000"/>
            </a:pPr>
            <a:endParaRPr lang="ja-JP" altLang="en-US" sz="1400" b="1">
              <a:ea typeface="ＭＳ Ｐゴシック" charset="-128"/>
            </a:endParaRPr>
          </a:p>
        </p:txBody>
      </p:sp>
      <p:sp>
        <p:nvSpPr>
          <p:cNvPr id="20517" name="AutoShape 36"/>
          <p:cNvSpPr>
            <a:spLocks noChangeArrowheads="1"/>
          </p:cNvSpPr>
          <p:nvPr/>
        </p:nvSpPr>
        <p:spPr bwMode="auto">
          <a:xfrm>
            <a:off x="7350125" y="4175125"/>
            <a:ext cx="180975" cy="149225"/>
          </a:xfrm>
          <a:prstGeom prst="flowChartExtract">
            <a:avLst/>
          </a:prstGeom>
          <a:solidFill>
            <a:srgbClr val="FFFF99"/>
          </a:solidFill>
          <a:ln w="12700">
            <a:solidFill>
              <a:schemeClr val="tx1"/>
            </a:solidFill>
            <a:miter lim="800000"/>
            <a:headEnd/>
            <a:tailEnd/>
          </a:ln>
        </p:spPr>
        <p:txBody>
          <a:bodyPr anchor="ctr">
            <a:spAutoFit/>
          </a:bodyPr>
          <a:lstStyle/>
          <a:p>
            <a:pPr algn="ctr">
              <a:buClr>
                <a:schemeClr val="bg2"/>
              </a:buClr>
              <a:buSzPct val="75000"/>
            </a:pPr>
            <a:endParaRPr lang="ja-JP" altLang="en-US" sz="1400" b="1">
              <a:ea typeface="ＭＳ Ｐゴシック" charset="-128"/>
            </a:endParaRPr>
          </a:p>
        </p:txBody>
      </p:sp>
      <p:sp>
        <p:nvSpPr>
          <p:cNvPr id="20518" name="Text Box 37"/>
          <p:cNvSpPr txBox="1">
            <a:spLocks noChangeArrowheads="1"/>
          </p:cNvSpPr>
          <p:nvPr/>
        </p:nvSpPr>
        <p:spPr bwMode="auto">
          <a:xfrm>
            <a:off x="7489825" y="4125913"/>
            <a:ext cx="501650" cy="260350"/>
          </a:xfrm>
          <a:prstGeom prst="rect">
            <a:avLst/>
          </a:prstGeom>
          <a:noFill/>
          <a:ln w="9525">
            <a:noFill/>
            <a:miter lim="800000"/>
            <a:headEnd/>
            <a:tailEnd/>
          </a:ln>
        </p:spPr>
        <p:txBody>
          <a:bodyPr>
            <a:spAutoFit/>
          </a:bodyPr>
          <a:lstStyle/>
          <a:p>
            <a:pPr algn="ctr">
              <a:spcBef>
                <a:spcPct val="50000"/>
              </a:spcBef>
              <a:buClr>
                <a:schemeClr val="bg2"/>
              </a:buClr>
              <a:buSzPct val="75000"/>
            </a:pPr>
            <a:r>
              <a:rPr lang="en-US" altLang="ja-JP" sz="1100">
                <a:ea typeface="ＭＳ Ｐゴシック" charset="-128"/>
              </a:rPr>
              <a:t>(4)</a:t>
            </a:r>
          </a:p>
        </p:txBody>
      </p:sp>
      <p:sp>
        <p:nvSpPr>
          <p:cNvPr id="20519" name="Text Box 38"/>
          <p:cNvSpPr txBox="1">
            <a:spLocks noChangeArrowheads="1"/>
          </p:cNvSpPr>
          <p:nvPr/>
        </p:nvSpPr>
        <p:spPr bwMode="auto">
          <a:xfrm>
            <a:off x="2325688" y="2017713"/>
            <a:ext cx="1296987" cy="290512"/>
          </a:xfrm>
          <a:prstGeom prst="rect">
            <a:avLst/>
          </a:prstGeom>
          <a:noFill/>
          <a:ln w="9525">
            <a:noFill/>
            <a:miter lim="800000"/>
            <a:headEnd/>
            <a:tailEnd/>
          </a:ln>
        </p:spPr>
        <p:txBody>
          <a:bodyPr>
            <a:spAutoFit/>
          </a:bodyPr>
          <a:lstStyle/>
          <a:p>
            <a:pPr algn="ctr">
              <a:spcBef>
                <a:spcPct val="50000"/>
              </a:spcBef>
              <a:buClr>
                <a:schemeClr val="bg2"/>
              </a:buClr>
              <a:buSzPct val="75000"/>
            </a:pPr>
            <a:r>
              <a:rPr lang="en-US" altLang="ja-JP" sz="1300">
                <a:solidFill>
                  <a:srgbClr val="FF0000"/>
                </a:solidFill>
                <a:ea typeface="ＭＳ Ｐゴシック" charset="-128"/>
              </a:rPr>
              <a:t>(20 months)</a:t>
            </a:r>
          </a:p>
        </p:txBody>
      </p:sp>
      <p:sp>
        <p:nvSpPr>
          <p:cNvPr id="20520" name="Text Box 39"/>
          <p:cNvSpPr txBox="1">
            <a:spLocks noChangeArrowheads="1"/>
          </p:cNvSpPr>
          <p:nvPr/>
        </p:nvSpPr>
        <p:spPr bwMode="auto">
          <a:xfrm>
            <a:off x="3335338" y="2528888"/>
            <a:ext cx="1008062" cy="290512"/>
          </a:xfrm>
          <a:prstGeom prst="rect">
            <a:avLst/>
          </a:prstGeom>
          <a:noFill/>
          <a:ln w="9525">
            <a:noFill/>
            <a:miter lim="800000"/>
            <a:headEnd/>
            <a:tailEnd/>
          </a:ln>
        </p:spPr>
        <p:txBody>
          <a:bodyPr>
            <a:spAutoFit/>
          </a:bodyPr>
          <a:lstStyle/>
          <a:p>
            <a:pPr algn="ctr">
              <a:spcBef>
                <a:spcPct val="50000"/>
              </a:spcBef>
              <a:buClr>
                <a:schemeClr val="bg2"/>
              </a:buClr>
              <a:buSzPct val="75000"/>
            </a:pPr>
            <a:r>
              <a:rPr lang="en-US" altLang="ja-JP" sz="1300">
                <a:solidFill>
                  <a:srgbClr val="FF0000"/>
                </a:solidFill>
                <a:ea typeface="ＭＳ Ｐゴシック" charset="-128"/>
              </a:rPr>
              <a:t>(8 months)</a:t>
            </a:r>
          </a:p>
        </p:txBody>
      </p:sp>
      <p:sp>
        <p:nvSpPr>
          <p:cNvPr id="20521" name="Text Box 40"/>
          <p:cNvSpPr txBox="1">
            <a:spLocks noChangeArrowheads="1"/>
          </p:cNvSpPr>
          <p:nvPr/>
        </p:nvSpPr>
        <p:spPr bwMode="auto">
          <a:xfrm>
            <a:off x="3911600" y="3055938"/>
            <a:ext cx="1296988" cy="290512"/>
          </a:xfrm>
          <a:prstGeom prst="rect">
            <a:avLst/>
          </a:prstGeom>
          <a:noFill/>
          <a:ln w="9525">
            <a:noFill/>
            <a:miter lim="800000"/>
            <a:headEnd/>
            <a:tailEnd/>
          </a:ln>
        </p:spPr>
        <p:txBody>
          <a:bodyPr>
            <a:spAutoFit/>
          </a:bodyPr>
          <a:lstStyle/>
          <a:p>
            <a:pPr algn="ctr">
              <a:spcBef>
                <a:spcPct val="50000"/>
              </a:spcBef>
              <a:buClr>
                <a:schemeClr val="bg2"/>
              </a:buClr>
              <a:buSzPct val="75000"/>
            </a:pPr>
            <a:r>
              <a:rPr lang="en-US" altLang="ja-JP" sz="1300">
                <a:solidFill>
                  <a:srgbClr val="FF0000"/>
                </a:solidFill>
                <a:ea typeface="ＭＳ Ｐゴシック" charset="-128"/>
              </a:rPr>
              <a:t>(16 months)</a:t>
            </a:r>
          </a:p>
        </p:txBody>
      </p:sp>
      <p:sp>
        <p:nvSpPr>
          <p:cNvPr id="20522" name="Text Box 41"/>
          <p:cNvSpPr txBox="1">
            <a:spLocks noChangeArrowheads="1"/>
          </p:cNvSpPr>
          <p:nvPr/>
        </p:nvSpPr>
        <p:spPr bwMode="auto">
          <a:xfrm>
            <a:off x="4414838" y="3589338"/>
            <a:ext cx="1296987" cy="290512"/>
          </a:xfrm>
          <a:prstGeom prst="rect">
            <a:avLst/>
          </a:prstGeom>
          <a:noFill/>
          <a:ln w="9525">
            <a:noFill/>
            <a:miter lim="800000"/>
            <a:headEnd/>
            <a:tailEnd/>
          </a:ln>
        </p:spPr>
        <p:txBody>
          <a:bodyPr>
            <a:spAutoFit/>
          </a:bodyPr>
          <a:lstStyle/>
          <a:p>
            <a:pPr algn="ctr">
              <a:spcBef>
                <a:spcPct val="50000"/>
              </a:spcBef>
              <a:buClr>
                <a:schemeClr val="bg2"/>
              </a:buClr>
              <a:buSzPct val="75000"/>
            </a:pPr>
            <a:r>
              <a:rPr lang="en-US" altLang="ja-JP" sz="1300">
                <a:solidFill>
                  <a:srgbClr val="FF0000"/>
                </a:solidFill>
                <a:ea typeface="ＭＳ Ｐゴシック" charset="-128"/>
              </a:rPr>
              <a:t>(20 months)</a:t>
            </a:r>
          </a:p>
        </p:txBody>
      </p:sp>
      <p:sp>
        <p:nvSpPr>
          <p:cNvPr id="20523" name="Text Box 42"/>
          <p:cNvSpPr txBox="1">
            <a:spLocks noChangeArrowheads="1"/>
          </p:cNvSpPr>
          <p:nvPr/>
        </p:nvSpPr>
        <p:spPr bwMode="auto">
          <a:xfrm>
            <a:off x="5854700" y="4119563"/>
            <a:ext cx="1296988" cy="290512"/>
          </a:xfrm>
          <a:prstGeom prst="rect">
            <a:avLst/>
          </a:prstGeom>
          <a:noFill/>
          <a:ln w="9525">
            <a:noFill/>
            <a:miter lim="800000"/>
            <a:headEnd/>
            <a:tailEnd/>
          </a:ln>
        </p:spPr>
        <p:txBody>
          <a:bodyPr>
            <a:spAutoFit/>
          </a:bodyPr>
          <a:lstStyle/>
          <a:p>
            <a:pPr algn="ctr">
              <a:spcBef>
                <a:spcPct val="50000"/>
              </a:spcBef>
              <a:buClr>
                <a:schemeClr val="bg2"/>
              </a:buClr>
              <a:buSzPct val="75000"/>
            </a:pPr>
            <a:r>
              <a:rPr lang="en-US" altLang="ja-JP" sz="1300">
                <a:solidFill>
                  <a:srgbClr val="FF0000"/>
                </a:solidFill>
                <a:ea typeface="ＭＳ Ｐゴシック" charset="-128"/>
              </a:rPr>
              <a:t>(12 months)</a:t>
            </a:r>
          </a:p>
        </p:txBody>
      </p:sp>
      <p:sp>
        <p:nvSpPr>
          <p:cNvPr id="20524" name="Text Box 43"/>
          <p:cNvSpPr txBox="1">
            <a:spLocks noChangeArrowheads="1"/>
          </p:cNvSpPr>
          <p:nvPr/>
        </p:nvSpPr>
        <p:spPr bwMode="auto">
          <a:xfrm>
            <a:off x="920750" y="5607050"/>
            <a:ext cx="3733800" cy="762000"/>
          </a:xfrm>
          <a:prstGeom prst="rect">
            <a:avLst/>
          </a:prstGeom>
          <a:noFill/>
          <a:ln w="9525">
            <a:noFill/>
            <a:miter lim="800000"/>
            <a:headEnd/>
            <a:tailEnd/>
          </a:ln>
        </p:spPr>
        <p:txBody>
          <a:bodyPr/>
          <a:lstStyle/>
          <a:p>
            <a:pPr marL="457200" indent="-457200">
              <a:lnSpc>
                <a:spcPct val="75000"/>
              </a:lnSpc>
              <a:spcBef>
                <a:spcPct val="50000"/>
              </a:spcBef>
              <a:buClr>
                <a:schemeClr val="bg2"/>
              </a:buClr>
              <a:buSzPct val="75000"/>
            </a:pPr>
            <a:r>
              <a:rPr lang="en-US" altLang="ja-JP" sz="1000">
                <a:ea typeface="ＭＳ Ｐゴシック" charset="-128"/>
              </a:rPr>
              <a:t>(0): Issue an invitation to propose RITs 	March 2008</a:t>
            </a:r>
          </a:p>
          <a:p>
            <a:pPr marL="457200" indent="-457200">
              <a:lnSpc>
                <a:spcPct val="75000"/>
              </a:lnSpc>
              <a:spcBef>
                <a:spcPct val="50000"/>
              </a:spcBef>
              <a:buClr>
                <a:schemeClr val="bg2"/>
              </a:buClr>
              <a:buSzPct val="75000"/>
            </a:pPr>
            <a:r>
              <a:rPr lang="en-US" altLang="ja-JP" sz="1000">
                <a:ea typeface="ＭＳ Ｐゴシック" charset="-128"/>
              </a:rPr>
              <a:t>(1) : ITU proposed cut  off for submission	October 2009</a:t>
            </a:r>
          </a:p>
          <a:p>
            <a:pPr marL="457200" indent="-457200">
              <a:lnSpc>
                <a:spcPct val="75000"/>
              </a:lnSpc>
              <a:spcBef>
                <a:spcPct val="50000"/>
              </a:spcBef>
              <a:buClr>
                <a:schemeClr val="bg2"/>
              </a:buClr>
              <a:buSzPct val="75000"/>
            </a:pPr>
            <a:r>
              <a:rPr lang="en-US" altLang="ja-JP" sz="1000">
                <a:ea typeface="ＭＳ Ｐゴシック" charset="-128"/>
              </a:rPr>
              <a:t>       of candidate RIT and SRIT proposals</a:t>
            </a:r>
          </a:p>
        </p:txBody>
      </p:sp>
      <p:sp>
        <p:nvSpPr>
          <p:cNvPr id="20525" name="Text Box 44"/>
          <p:cNvSpPr txBox="1">
            <a:spLocks noChangeArrowheads="1"/>
          </p:cNvSpPr>
          <p:nvPr/>
        </p:nvSpPr>
        <p:spPr bwMode="auto">
          <a:xfrm>
            <a:off x="4221163" y="4508500"/>
            <a:ext cx="4465637" cy="863600"/>
          </a:xfrm>
          <a:prstGeom prst="rect">
            <a:avLst/>
          </a:prstGeom>
          <a:noFill/>
          <a:ln w="9525">
            <a:noFill/>
            <a:miter lim="800000"/>
            <a:headEnd/>
            <a:tailEnd/>
          </a:ln>
        </p:spPr>
        <p:txBody>
          <a:bodyPr/>
          <a:lstStyle/>
          <a:p>
            <a:pPr marL="457200" indent="-457200">
              <a:lnSpc>
                <a:spcPct val="95000"/>
              </a:lnSpc>
              <a:spcBef>
                <a:spcPct val="50000"/>
              </a:spcBef>
              <a:buClr>
                <a:schemeClr val="bg2"/>
              </a:buClr>
              <a:buSzPct val="75000"/>
            </a:pPr>
            <a:r>
              <a:rPr lang="ja-JP" altLang="en-US" sz="1000">
                <a:ea typeface="ＭＳ Ｐゴシック" charset="-128"/>
              </a:rPr>
              <a:t>	</a:t>
            </a:r>
            <a:r>
              <a:rPr lang="en-US" altLang="ja-JP" sz="1000">
                <a:ea typeface="ＭＳ Ｐゴシック" charset="-128"/>
              </a:rPr>
              <a:t>Step 5: Review and coordination of outside evaluation activities                Step 6: Review to assess compliance with minimum requirements   Step 7: Consideration of evaluation results, consensus building and 	decision                                                                               Step 8: Development of Radio Interface Recommendation(s) </a:t>
            </a:r>
          </a:p>
        </p:txBody>
      </p:sp>
      <p:sp>
        <p:nvSpPr>
          <p:cNvPr id="20526" name="Text Box 45"/>
          <p:cNvSpPr txBox="1">
            <a:spLocks noChangeArrowheads="1"/>
          </p:cNvSpPr>
          <p:nvPr/>
        </p:nvSpPr>
        <p:spPr bwMode="auto">
          <a:xfrm>
            <a:off x="525463" y="4292600"/>
            <a:ext cx="4105275" cy="288925"/>
          </a:xfrm>
          <a:prstGeom prst="rect">
            <a:avLst/>
          </a:prstGeom>
          <a:noFill/>
          <a:ln w="9525">
            <a:noFill/>
            <a:miter lim="800000"/>
            <a:headEnd/>
            <a:tailEnd/>
          </a:ln>
        </p:spPr>
        <p:txBody>
          <a:bodyPr/>
          <a:lstStyle/>
          <a:p>
            <a:pPr marL="457200" indent="-457200" algn="ctr">
              <a:spcBef>
                <a:spcPct val="50000"/>
              </a:spcBef>
              <a:buClr>
                <a:schemeClr val="bg2"/>
              </a:buClr>
              <a:buSzPct val="75000"/>
            </a:pPr>
            <a:r>
              <a:rPr lang="en-US" altLang="ja-JP" sz="1400">
                <a:ea typeface="ＭＳ Ｐゴシック" charset="-128"/>
                <a:cs typeface="Arial" charset="0"/>
              </a:rPr>
              <a:t>•  Steps in radio interface development process: </a:t>
            </a:r>
            <a:endParaRPr lang="ja-JP" altLang="en-US" sz="1000">
              <a:ea typeface="ＭＳ Ｐゴシック" charset="-128"/>
              <a:cs typeface="Arial" charset="0"/>
            </a:endParaRPr>
          </a:p>
        </p:txBody>
      </p:sp>
      <p:sp>
        <p:nvSpPr>
          <p:cNvPr id="20527" name="Text Box 46"/>
          <p:cNvSpPr txBox="1">
            <a:spLocks noChangeArrowheads="1"/>
          </p:cNvSpPr>
          <p:nvPr/>
        </p:nvSpPr>
        <p:spPr bwMode="auto">
          <a:xfrm>
            <a:off x="381000" y="4508500"/>
            <a:ext cx="4465638" cy="863600"/>
          </a:xfrm>
          <a:prstGeom prst="rect">
            <a:avLst/>
          </a:prstGeom>
          <a:noFill/>
          <a:ln w="9525">
            <a:noFill/>
            <a:miter lim="800000"/>
            <a:headEnd/>
            <a:tailEnd/>
          </a:ln>
        </p:spPr>
        <p:txBody>
          <a:bodyPr/>
          <a:lstStyle/>
          <a:p>
            <a:pPr marL="457200" indent="-457200">
              <a:spcBef>
                <a:spcPct val="50000"/>
              </a:spcBef>
              <a:buClr>
                <a:schemeClr val="bg2"/>
              </a:buClr>
              <a:buSzPct val="75000"/>
            </a:pPr>
            <a:r>
              <a:rPr lang="ja-JP" altLang="en-US" sz="1000">
                <a:ea typeface="ＭＳ Ｐゴシック" charset="-128"/>
              </a:rPr>
              <a:t>	</a:t>
            </a:r>
            <a:r>
              <a:rPr lang="en-US" altLang="ja-JP" sz="1000">
                <a:ea typeface="ＭＳ Ｐゴシック" charset="-128"/>
              </a:rPr>
              <a:t>Step 1: Issuance of the Circular Letter                                               Step 2: Development of candidate RITs                                               Step 3: Reception of the submissions and issuance of an 	acknowledgement for RIT                                                     Step 4: Evaluation of candidate RITs by evaluation groups</a:t>
            </a:r>
          </a:p>
        </p:txBody>
      </p:sp>
      <p:sp>
        <p:nvSpPr>
          <p:cNvPr id="20528" name="Text Box 45"/>
          <p:cNvSpPr txBox="1">
            <a:spLocks noChangeArrowheads="1"/>
          </p:cNvSpPr>
          <p:nvPr/>
        </p:nvSpPr>
        <p:spPr bwMode="auto">
          <a:xfrm>
            <a:off x="539750" y="5345113"/>
            <a:ext cx="5105400" cy="288925"/>
          </a:xfrm>
          <a:prstGeom prst="rect">
            <a:avLst/>
          </a:prstGeom>
          <a:noFill/>
          <a:ln w="9525">
            <a:noFill/>
            <a:miter lim="800000"/>
            <a:headEnd/>
            <a:tailEnd/>
          </a:ln>
        </p:spPr>
        <p:txBody>
          <a:bodyPr/>
          <a:lstStyle/>
          <a:p>
            <a:pPr marL="457200" indent="-457200" algn="ctr">
              <a:spcBef>
                <a:spcPct val="50000"/>
              </a:spcBef>
              <a:buClr>
                <a:schemeClr val="bg2"/>
              </a:buClr>
              <a:buSzPct val="75000"/>
            </a:pPr>
            <a:r>
              <a:rPr lang="en-US" altLang="ja-JP" sz="1400">
                <a:ea typeface="ＭＳ Ｐゴシック" charset="-128"/>
                <a:cs typeface="Arial" charset="0"/>
              </a:rPr>
              <a:t>•  Critical milestones in radio interface development process: </a:t>
            </a:r>
            <a:endParaRPr lang="ja-JP" altLang="en-US" sz="1000">
              <a:ea typeface="ＭＳ Ｐゴシック" charset="-128"/>
              <a:cs typeface="Arial" charset="0"/>
            </a:endParaRPr>
          </a:p>
        </p:txBody>
      </p:sp>
      <p:sp>
        <p:nvSpPr>
          <p:cNvPr id="20529" name="Text Box 43"/>
          <p:cNvSpPr txBox="1">
            <a:spLocks noChangeArrowheads="1"/>
          </p:cNvSpPr>
          <p:nvPr/>
        </p:nvSpPr>
        <p:spPr bwMode="auto">
          <a:xfrm>
            <a:off x="4730750" y="5607050"/>
            <a:ext cx="3956050" cy="917575"/>
          </a:xfrm>
          <a:prstGeom prst="rect">
            <a:avLst/>
          </a:prstGeom>
          <a:noFill/>
          <a:ln w="9525">
            <a:noFill/>
            <a:miter lim="800000"/>
            <a:headEnd/>
            <a:tailEnd/>
          </a:ln>
        </p:spPr>
        <p:txBody>
          <a:bodyPr/>
          <a:lstStyle/>
          <a:p>
            <a:pPr marL="457200" indent="-457200">
              <a:lnSpc>
                <a:spcPct val="75000"/>
              </a:lnSpc>
              <a:spcBef>
                <a:spcPct val="50000"/>
              </a:spcBef>
              <a:buClr>
                <a:schemeClr val="bg2"/>
              </a:buClr>
              <a:buSzPct val="75000"/>
            </a:pPr>
            <a:r>
              <a:rPr lang="en-US" altLang="ja-JP" sz="1000" dirty="0">
                <a:ea typeface="ＭＳ Ｐゴシック" charset="-128"/>
              </a:rPr>
              <a:t>(2): Cut off for evaluation report to ITU	</a:t>
            </a:r>
            <a:r>
              <a:rPr lang="en-US" altLang="ja-JP" sz="1000" dirty="0" smtClean="0">
                <a:ea typeface="ＭＳ Ｐゴシック" charset="-128"/>
              </a:rPr>
              <a:t>June 2010</a:t>
            </a:r>
            <a:endParaRPr lang="en-US" altLang="ja-JP" sz="1000" dirty="0">
              <a:ea typeface="ＭＳ Ｐゴシック" charset="-128"/>
            </a:endParaRPr>
          </a:p>
          <a:p>
            <a:pPr marL="457200" indent="-457200">
              <a:lnSpc>
                <a:spcPct val="75000"/>
              </a:lnSpc>
              <a:spcBef>
                <a:spcPct val="50000"/>
              </a:spcBef>
              <a:buClr>
                <a:schemeClr val="bg2"/>
              </a:buClr>
              <a:buSzPct val="75000"/>
            </a:pPr>
            <a:r>
              <a:rPr lang="en-US" altLang="ja-JP" sz="1000" dirty="0">
                <a:ea typeface="ＭＳ Ｐゴシック" charset="-128"/>
              </a:rPr>
              <a:t>(3) : WP5D decides framework and key	October 2010</a:t>
            </a:r>
          </a:p>
          <a:p>
            <a:pPr marL="457200" indent="-457200">
              <a:lnSpc>
                <a:spcPct val="75000"/>
              </a:lnSpc>
              <a:spcBef>
                <a:spcPct val="50000"/>
              </a:spcBef>
              <a:buClr>
                <a:schemeClr val="bg2"/>
              </a:buClr>
              <a:buSzPct val="75000"/>
            </a:pPr>
            <a:r>
              <a:rPr lang="en-US" altLang="ja-JP" sz="1000" dirty="0">
                <a:ea typeface="ＭＳ Ｐゴシック" charset="-128"/>
              </a:rPr>
              <a:t>       characteristics of IMT-Advanced RIT and SRIT</a:t>
            </a:r>
          </a:p>
          <a:p>
            <a:pPr marL="457200" indent="-457200">
              <a:lnSpc>
                <a:spcPct val="75000"/>
              </a:lnSpc>
              <a:spcBef>
                <a:spcPct val="50000"/>
              </a:spcBef>
              <a:buClr>
                <a:schemeClr val="bg2"/>
              </a:buClr>
              <a:buSzPct val="75000"/>
            </a:pPr>
            <a:r>
              <a:rPr lang="en-US" altLang="ja-JP" sz="1000" dirty="0">
                <a:ea typeface="ＭＳ Ｐゴシック" charset="-128"/>
              </a:rPr>
              <a:t>(4): WP5D completes development of radio	February 2011</a:t>
            </a:r>
          </a:p>
          <a:p>
            <a:pPr marL="457200" indent="-457200">
              <a:lnSpc>
                <a:spcPct val="75000"/>
              </a:lnSpc>
              <a:spcBef>
                <a:spcPct val="50000"/>
              </a:spcBef>
              <a:buClr>
                <a:schemeClr val="bg2"/>
              </a:buClr>
              <a:buSzPct val="75000"/>
            </a:pPr>
            <a:r>
              <a:rPr lang="en-US" altLang="ja-JP" sz="1000" dirty="0">
                <a:ea typeface="ＭＳ Ｐゴシック" charset="-128"/>
              </a:rPr>
              <a:t>       interface specification Recommendations</a:t>
            </a:r>
          </a:p>
        </p:txBody>
      </p:sp>
      <p:sp>
        <p:nvSpPr>
          <p:cNvPr id="20530" name="灯片编号占位符 3"/>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37E4F265-5B85-4C92-9427-BAAB936C7486}" type="slidenum">
              <a:rPr kumimoji="0" lang="en-US" altLang="zh-CN" sz="1400"/>
              <a:pPr algn="r"/>
              <a:t>7</a:t>
            </a:fld>
            <a:endParaRPr kumimoji="0" lang="en-US" altLang="zh-CN"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Oval 2"/>
          <p:cNvSpPr>
            <a:spLocks noChangeArrowheads="1"/>
          </p:cNvSpPr>
          <p:nvPr/>
        </p:nvSpPr>
        <p:spPr bwMode="auto">
          <a:xfrm>
            <a:off x="5651500" y="3001963"/>
            <a:ext cx="2305050" cy="1217612"/>
          </a:xfrm>
          <a:prstGeom prst="ellipse">
            <a:avLst/>
          </a:prstGeom>
          <a:solidFill>
            <a:srgbClr val="CCFFFF"/>
          </a:solidFill>
          <a:ln w="12700">
            <a:solidFill>
              <a:schemeClr val="tx1"/>
            </a:solidFill>
            <a:round/>
            <a:headEnd/>
            <a:tailEnd/>
          </a:ln>
        </p:spPr>
        <p:txBody>
          <a:bodyPr anchor="ctr">
            <a:spAutoFit/>
          </a:bodyPr>
          <a:lstStyle/>
          <a:p>
            <a:endParaRPr lang="ja-JP" altLang="en-US"/>
          </a:p>
        </p:txBody>
      </p:sp>
      <p:sp>
        <p:nvSpPr>
          <p:cNvPr id="21506" name="Oval 3"/>
          <p:cNvSpPr>
            <a:spLocks noChangeArrowheads="1"/>
          </p:cNvSpPr>
          <p:nvPr/>
        </p:nvSpPr>
        <p:spPr bwMode="auto">
          <a:xfrm>
            <a:off x="5508625" y="2778125"/>
            <a:ext cx="2305050" cy="1217613"/>
          </a:xfrm>
          <a:prstGeom prst="ellipse">
            <a:avLst/>
          </a:prstGeom>
          <a:solidFill>
            <a:srgbClr val="CCFFFF"/>
          </a:solidFill>
          <a:ln w="12700">
            <a:solidFill>
              <a:schemeClr val="tx1"/>
            </a:solidFill>
            <a:round/>
            <a:headEnd/>
            <a:tailEnd/>
          </a:ln>
        </p:spPr>
        <p:txBody>
          <a:bodyPr anchor="ctr">
            <a:spAutoFit/>
          </a:bodyPr>
          <a:lstStyle/>
          <a:p>
            <a:endParaRPr lang="ja-JP" altLang="en-US"/>
          </a:p>
        </p:txBody>
      </p:sp>
      <p:sp>
        <p:nvSpPr>
          <p:cNvPr id="21507" name="Line 4"/>
          <p:cNvSpPr>
            <a:spLocks noChangeShapeType="1"/>
          </p:cNvSpPr>
          <p:nvPr/>
        </p:nvSpPr>
        <p:spPr bwMode="auto">
          <a:xfrm flipV="1">
            <a:off x="3492500" y="3498850"/>
            <a:ext cx="1943100" cy="936625"/>
          </a:xfrm>
          <a:prstGeom prst="line">
            <a:avLst/>
          </a:prstGeom>
          <a:noFill/>
          <a:ln w="15875">
            <a:solidFill>
              <a:schemeClr val="tx1"/>
            </a:solidFill>
            <a:prstDash val="dash"/>
            <a:round/>
            <a:headEnd/>
            <a:tailEnd type="triangle" w="med" len="med"/>
          </a:ln>
        </p:spPr>
        <p:txBody>
          <a:bodyPr>
            <a:spAutoFit/>
          </a:bodyPr>
          <a:lstStyle/>
          <a:p>
            <a:endParaRPr lang="ja-JP" altLang="en-US"/>
          </a:p>
        </p:txBody>
      </p:sp>
      <p:sp>
        <p:nvSpPr>
          <p:cNvPr id="21508" name="Line 5"/>
          <p:cNvSpPr>
            <a:spLocks noChangeShapeType="1"/>
          </p:cNvSpPr>
          <p:nvPr/>
        </p:nvSpPr>
        <p:spPr bwMode="auto">
          <a:xfrm flipH="1">
            <a:off x="3563938" y="2201863"/>
            <a:ext cx="1871662" cy="576262"/>
          </a:xfrm>
          <a:prstGeom prst="line">
            <a:avLst/>
          </a:prstGeom>
          <a:noFill/>
          <a:ln w="15875">
            <a:solidFill>
              <a:schemeClr val="tx1"/>
            </a:solidFill>
            <a:round/>
            <a:headEnd/>
            <a:tailEnd type="triangle" w="med" len="med"/>
          </a:ln>
        </p:spPr>
        <p:txBody>
          <a:bodyPr>
            <a:spAutoFit/>
          </a:bodyPr>
          <a:lstStyle/>
          <a:p>
            <a:endParaRPr lang="ja-JP" altLang="en-US"/>
          </a:p>
        </p:txBody>
      </p:sp>
      <p:sp>
        <p:nvSpPr>
          <p:cNvPr id="21509" name="Line 6"/>
          <p:cNvSpPr>
            <a:spLocks noChangeShapeType="1"/>
          </p:cNvSpPr>
          <p:nvPr/>
        </p:nvSpPr>
        <p:spPr bwMode="auto">
          <a:xfrm>
            <a:off x="4500563" y="1698625"/>
            <a:ext cx="0" cy="4752975"/>
          </a:xfrm>
          <a:prstGeom prst="line">
            <a:avLst/>
          </a:prstGeom>
          <a:noFill/>
          <a:ln w="19050">
            <a:solidFill>
              <a:schemeClr val="tx1"/>
            </a:solidFill>
            <a:prstDash val="sysDot"/>
            <a:round/>
            <a:headEnd/>
            <a:tailEnd/>
          </a:ln>
        </p:spPr>
        <p:txBody>
          <a:bodyPr>
            <a:spAutoFit/>
          </a:bodyPr>
          <a:lstStyle/>
          <a:p>
            <a:endParaRPr lang="ja-JP" altLang="en-US"/>
          </a:p>
        </p:txBody>
      </p:sp>
      <p:sp>
        <p:nvSpPr>
          <p:cNvPr id="21510" name="Text Box 7"/>
          <p:cNvSpPr txBox="1">
            <a:spLocks noChangeArrowheads="1"/>
          </p:cNvSpPr>
          <p:nvPr/>
        </p:nvSpPr>
        <p:spPr bwMode="auto">
          <a:xfrm>
            <a:off x="2124075" y="1411288"/>
            <a:ext cx="863600" cy="287337"/>
          </a:xfrm>
          <a:prstGeom prst="rect">
            <a:avLst/>
          </a:prstGeom>
          <a:noFill/>
          <a:ln w="9525">
            <a:noFill/>
            <a:miter lim="800000"/>
            <a:headEnd/>
            <a:tailEnd/>
          </a:ln>
        </p:spPr>
        <p:txBody>
          <a:bodyPr/>
          <a:lstStyle/>
          <a:p>
            <a:pPr algn="ctr">
              <a:spcBef>
                <a:spcPct val="50000"/>
              </a:spcBef>
            </a:pPr>
            <a:r>
              <a:rPr lang="en-US" altLang="ja-JP" b="1">
                <a:ea typeface="ＭＳ Ｐゴシック" charset="-128"/>
              </a:rPr>
              <a:t>ITU-R</a:t>
            </a:r>
          </a:p>
        </p:txBody>
      </p:sp>
      <p:sp>
        <p:nvSpPr>
          <p:cNvPr id="21511" name="Text Box 8"/>
          <p:cNvSpPr txBox="1">
            <a:spLocks noChangeArrowheads="1"/>
          </p:cNvSpPr>
          <p:nvPr/>
        </p:nvSpPr>
        <p:spPr bwMode="auto">
          <a:xfrm>
            <a:off x="5497513" y="1411288"/>
            <a:ext cx="1882775" cy="287337"/>
          </a:xfrm>
          <a:prstGeom prst="rect">
            <a:avLst/>
          </a:prstGeom>
          <a:noFill/>
          <a:ln w="9525">
            <a:noFill/>
            <a:miter lim="800000"/>
            <a:headEnd/>
            <a:tailEnd/>
          </a:ln>
        </p:spPr>
        <p:txBody>
          <a:bodyPr/>
          <a:lstStyle/>
          <a:p>
            <a:pPr algn="ctr">
              <a:spcBef>
                <a:spcPct val="50000"/>
              </a:spcBef>
            </a:pPr>
            <a:r>
              <a:rPr lang="en-US" altLang="ja-JP" b="1">
                <a:ea typeface="ＭＳ Ｐゴシック" charset="-128"/>
              </a:rPr>
              <a:t>Outside ITU-R </a:t>
            </a:r>
          </a:p>
        </p:txBody>
      </p:sp>
      <p:sp>
        <p:nvSpPr>
          <p:cNvPr id="21512" name="Oval 9"/>
          <p:cNvSpPr>
            <a:spLocks noChangeArrowheads="1"/>
          </p:cNvSpPr>
          <p:nvPr/>
        </p:nvSpPr>
        <p:spPr bwMode="auto">
          <a:xfrm>
            <a:off x="1403350" y="1770063"/>
            <a:ext cx="2305050" cy="792162"/>
          </a:xfrm>
          <a:prstGeom prst="ellipse">
            <a:avLst/>
          </a:prstGeom>
          <a:solidFill>
            <a:srgbClr val="CCFFFF"/>
          </a:solidFill>
          <a:ln w="12700">
            <a:solidFill>
              <a:schemeClr val="tx1"/>
            </a:solidFill>
            <a:round/>
            <a:headEnd/>
            <a:tailEnd/>
          </a:ln>
        </p:spPr>
        <p:txBody>
          <a:bodyPr anchor="ctr">
            <a:spAutoFit/>
          </a:bodyPr>
          <a:lstStyle/>
          <a:p>
            <a:endParaRPr lang="ja-JP" altLang="en-US"/>
          </a:p>
        </p:txBody>
      </p:sp>
      <p:sp>
        <p:nvSpPr>
          <p:cNvPr id="21513" name="Oval 10"/>
          <p:cNvSpPr>
            <a:spLocks noChangeArrowheads="1"/>
          </p:cNvSpPr>
          <p:nvPr/>
        </p:nvSpPr>
        <p:spPr bwMode="auto">
          <a:xfrm>
            <a:off x="1403350" y="3425825"/>
            <a:ext cx="2305050" cy="574675"/>
          </a:xfrm>
          <a:prstGeom prst="ellipse">
            <a:avLst/>
          </a:prstGeom>
          <a:solidFill>
            <a:srgbClr val="CCFFFF"/>
          </a:solidFill>
          <a:ln w="12700">
            <a:solidFill>
              <a:schemeClr val="tx1"/>
            </a:solidFill>
            <a:round/>
            <a:headEnd/>
            <a:tailEnd/>
          </a:ln>
        </p:spPr>
        <p:txBody>
          <a:bodyPr anchor="ctr">
            <a:spAutoFit/>
          </a:bodyPr>
          <a:lstStyle/>
          <a:p>
            <a:endParaRPr lang="ja-JP" altLang="en-US"/>
          </a:p>
        </p:txBody>
      </p:sp>
      <p:sp>
        <p:nvSpPr>
          <p:cNvPr id="21514" name="Oval 11"/>
          <p:cNvSpPr>
            <a:spLocks noChangeArrowheads="1"/>
          </p:cNvSpPr>
          <p:nvPr/>
        </p:nvSpPr>
        <p:spPr bwMode="auto">
          <a:xfrm>
            <a:off x="1404938" y="4291013"/>
            <a:ext cx="2303462" cy="576262"/>
          </a:xfrm>
          <a:prstGeom prst="ellipse">
            <a:avLst/>
          </a:prstGeom>
          <a:solidFill>
            <a:srgbClr val="CCFFFF"/>
          </a:solidFill>
          <a:ln w="12700">
            <a:solidFill>
              <a:schemeClr val="tx1"/>
            </a:solidFill>
            <a:round/>
            <a:headEnd/>
            <a:tailEnd/>
          </a:ln>
        </p:spPr>
        <p:txBody>
          <a:bodyPr anchor="ctr">
            <a:spAutoFit/>
          </a:bodyPr>
          <a:lstStyle/>
          <a:p>
            <a:endParaRPr lang="ja-JP" altLang="en-US"/>
          </a:p>
        </p:txBody>
      </p:sp>
      <p:sp>
        <p:nvSpPr>
          <p:cNvPr id="21515" name="Oval 12"/>
          <p:cNvSpPr>
            <a:spLocks noChangeArrowheads="1"/>
          </p:cNvSpPr>
          <p:nvPr/>
        </p:nvSpPr>
        <p:spPr bwMode="auto">
          <a:xfrm>
            <a:off x="1403350" y="5010150"/>
            <a:ext cx="2303463" cy="647700"/>
          </a:xfrm>
          <a:prstGeom prst="ellipse">
            <a:avLst/>
          </a:prstGeom>
          <a:solidFill>
            <a:srgbClr val="CCFFFF"/>
          </a:solidFill>
          <a:ln w="12700">
            <a:solidFill>
              <a:schemeClr val="tx1"/>
            </a:solidFill>
            <a:round/>
            <a:headEnd/>
            <a:tailEnd/>
          </a:ln>
        </p:spPr>
        <p:txBody>
          <a:bodyPr anchor="ctr">
            <a:spAutoFit/>
          </a:bodyPr>
          <a:lstStyle/>
          <a:p>
            <a:endParaRPr lang="ja-JP" altLang="en-US"/>
          </a:p>
        </p:txBody>
      </p:sp>
      <p:sp>
        <p:nvSpPr>
          <p:cNvPr id="21516" name="Oval 13"/>
          <p:cNvSpPr>
            <a:spLocks noChangeArrowheads="1"/>
          </p:cNvSpPr>
          <p:nvPr/>
        </p:nvSpPr>
        <p:spPr bwMode="auto">
          <a:xfrm>
            <a:off x="1403350" y="5805488"/>
            <a:ext cx="2303463" cy="576262"/>
          </a:xfrm>
          <a:prstGeom prst="ellipse">
            <a:avLst/>
          </a:prstGeom>
          <a:solidFill>
            <a:srgbClr val="CCFFFF"/>
          </a:solidFill>
          <a:ln w="12700">
            <a:solidFill>
              <a:schemeClr val="tx1"/>
            </a:solidFill>
            <a:round/>
            <a:headEnd/>
            <a:tailEnd/>
          </a:ln>
        </p:spPr>
        <p:txBody>
          <a:bodyPr anchor="ctr">
            <a:spAutoFit/>
          </a:bodyPr>
          <a:lstStyle/>
          <a:p>
            <a:endParaRPr lang="ja-JP" altLang="en-US"/>
          </a:p>
        </p:txBody>
      </p:sp>
      <p:sp>
        <p:nvSpPr>
          <p:cNvPr id="21517" name="Oval 14"/>
          <p:cNvSpPr>
            <a:spLocks noChangeArrowheads="1"/>
          </p:cNvSpPr>
          <p:nvPr/>
        </p:nvSpPr>
        <p:spPr bwMode="auto">
          <a:xfrm>
            <a:off x="1403350" y="2635250"/>
            <a:ext cx="2305050" cy="647700"/>
          </a:xfrm>
          <a:prstGeom prst="ellipse">
            <a:avLst/>
          </a:prstGeom>
          <a:solidFill>
            <a:srgbClr val="CCFFFF"/>
          </a:solidFill>
          <a:ln w="12700">
            <a:solidFill>
              <a:schemeClr val="tx1"/>
            </a:solidFill>
            <a:round/>
            <a:headEnd/>
            <a:tailEnd/>
          </a:ln>
        </p:spPr>
        <p:txBody>
          <a:bodyPr anchor="ctr">
            <a:spAutoFit/>
          </a:bodyPr>
          <a:lstStyle/>
          <a:p>
            <a:endParaRPr lang="ja-JP" altLang="en-US"/>
          </a:p>
        </p:txBody>
      </p:sp>
      <p:sp>
        <p:nvSpPr>
          <p:cNvPr id="21518" name="Text Box 15"/>
          <p:cNvSpPr txBox="1">
            <a:spLocks noChangeArrowheads="1"/>
          </p:cNvSpPr>
          <p:nvPr/>
        </p:nvSpPr>
        <p:spPr bwMode="auto">
          <a:xfrm>
            <a:off x="1476375" y="1760538"/>
            <a:ext cx="2159000" cy="792162"/>
          </a:xfrm>
          <a:prstGeom prst="rect">
            <a:avLst/>
          </a:prstGeom>
          <a:noFill/>
          <a:ln w="9525">
            <a:noFill/>
            <a:miter lim="800000"/>
            <a:headEnd/>
            <a:tailEnd/>
          </a:ln>
        </p:spPr>
        <p:txBody>
          <a:bodyPr/>
          <a:lstStyle/>
          <a:p>
            <a:pPr algn="ctr">
              <a:spcBef>
                <a:spcPct val="50000"/>
              </a:spcBef>
            </a:pPr>
            <a:r>
              <a:rPr lang="en-US" altLang="ja-JP" sz="1000" b="1">
                <a:ea typeface="ＭＳ Ｐゴシック" charset="-128"/>
              </a:rPr>
              <a:t>Step 1</a:t>
            </a:r>
            <a:r>
              <a:rPr lang="en-US" altLang="ja-JP" sz="1000">
                <a:ea typeface="ＭＳ Ｐゴシック" charset="-128"/>
              </a:rPr>
              <a:t>                                   Issuance of a Circular Letter to invite proposals for radio interface technologies and evaluations</a:t>
            </a:r>
          </a:p>
        </p:txBody>
      </p:sp>
      <p:sp>
        <p:nvSpPr>
          <p:cNvPr id="21519" name="Text Box 16"/>
          <p:cNvSpPr txBox="1">
            <a:spLocks noChangeArrowheads="1"/>
          </p:cNvSpPr>
          <p:nvPr/>
        </p:nvSpPr>
        <p:spPr bwMode="auto">
          <a:xfrm>
            <a:off x="1476375" y="2635250"/>
            <a:ext cx="2159000" cy="576263"/>
          </a:xfrm>
          <a:prstGeom prst="rect">
            <a:avLst/>
          </a:prstGeom>
          <a:noFill/>
          <a:ln w="9525">
            <a:noFill/>
            <a:miter lim="800000"/>
            <a:headEnd/>
            <a:tailEnd/>
          </a:ln>
        </p:spPr>
        <p:txBody>
          <a:bodyPr/>
          <a:lstStyle/>
          <a:p>
            <a:pPr algn="ctr">
              <a:spcBef>
                <a:spcPct val="50000"/>
              </a:spcBef>
            </a:pPr>
            <a:r>
              <a:rPr lang="en-US" altLang="ja-JP" sz="1000" b="1">
                <a:ea typeface="ＭＳ Ｐゴシック" charset="-128"/>
              </a:rPr>
              <a:t>Step3</a:t>
            </a:r>
            <a:r>
              <a:rPr lang="en-US" altLang="ja-JP" sz="1000">
                <a:ea typeface="ＭＳ Ｐゴシック" charset="-128"/>
              </a:rPr>
              <a:t>                                  Reception of the submissions and issuance of an acknowledgement for RIT</a:t>
            </a:r>
          </a:p>
        </p:txBody>
      </p:sp>
      <p:sp>
        <p:nvSpPr>
          <p:cNvPr id="21520" name="Text Box 17"/>
          <p:cNvSpPr txBox="1">
            <a:spLocks noChangeArrowheads="1"/>
          </p:cNvSpPr>
          <p:nvPr/>
        </p:nvSpPr>
        <p:spPr bwMode="auto">
          <a:xfrm>
            <a:off x="1476375" y="3425825"/>
            <a:ext cx="2159000" cy="576263"/>
          </a:xfrm>
          <a:prstGeom prst="rect">
            <a:avLst/>
          </a:prstGeom>
          <a:noFill/>
          <a:ln w="9525">
            <a:noFill/>
            <a:miter lim="800000"/>
            <a:headEnd/>
            <a:tailEnd/>
          </a:ln>
        </p:spPr>
        <p:txBody>
          <a:bodyPr/>
          <a:lstStyle/>
          <a:p>
            <a:pPr algn="ctr">
              <a:spcBef>
                <a:spcPct val="50000"/>
              </a:spcBef>
            </a:pPr>
            <a:r>
              <a:rPr lang="en-US" altLang="ja-JP" sz="1000" b="1">
                <a:ea typeface="ＭＳ Ｐゴシック" charset="-128"/>
              </a:rPr>
              <a:t>Step 5</a:t>
            </a:r>
            <a:r>
              <a:rPr lang="en-US" altLang="ja-JP" sz="1000">
                <a:ea typeface="ＭＳ Ｐゴシック" charset="-128"/>
              </a:rPr>
              <a:t>                                    Review and coordination of outside evaluation activities</a:t>
            </a:r>
          </a:p>
        </p:txBody>
      </p:sp>
      <p:sp>
        <p:nvSpPr>
          <p:cNvPr id="21521" name="Text Box 18"/>
          <p:cNvSpPr txBox="1">
            <a:spLocks noChangeArrowheads="1"/>
          </p:cNvSpPr>
          <p:nvPr/>
        </p:nvSpPr>
        <p:spPr bwMode="auto">
          <a:xfrm>
            <a:off x="1476375" y="4291013"/>
            <a:ext cx="2159000" cy="576262"/>
          </a:xfrm>
          <a:prstGeom prst="rect">
            <a:avLst/>
          </a:prstGeom>
          <a:noFill/>
          <a:ln w="9525">
            <a:noFill/>
            <a:miter lim="800000"/>
            <a:headEnd/>
            <a:tailEnd/>
          </a:ln>
        </p:spPr>
        <p:txBody>
          <a:bodyPr/>
          <a:lstStyle/>
          <a:p>
            <a:pPr algn="ctr">
              <a:spcBef>
                <a:spcPct val="50000"/>
              </a:spcBef>
            </a:pPr>
            <a:r>
              <a:rPr lang="en-US" altLang="ja-JP" sz="1000" b="1">
                <a:ea typeface="ＭＳ Ｐゴシック" charset="-128"/>
              </a:rPr>
              <a:t>Step 6</a:t>
            </a:r>
            <a:r>
              <a:rPr lang="en-US" altLang="ja-JP" sz="1000">
                <a:ea typeface="ＭＳ Ｐゴシック" charset="-128"/>
              </a:rPr>
              <a:t>                                    Review to assess compliance with minimum requirements</a:t>
            </a:r>
          </a:p>
        </p:txBody>
      </p:sp>
      <p:sp>
        <p:nvSpPr>
          <p:cNvPr id="21522" name="Text Box 19"/>
          <p:cNvSpPr txBox="1">
            <a:spLocks noChangeArrowheads="1"/>
          </p:cNvSpPr>
          <p:nvPr/>
        </p:nvSpPr>
        <p:spPr bwMode="auto">
          <a:xfrm>
            <a:off x="1476375" y="5010150"/>
            <a:ext cx="2159000" cy="576263"/>
          </a:xfrm>
          <a:prstGeom prst="rect">
            <a:avLst/>
          </a:prstGeom>
          <a:noFill/>
          <a:ln w="9525">
            <a:noFill/>
            <a:miter lim="800000"/>
            <a:headEnd/>
            <a:tailEnd/>
          </a:ln>
        </p:spPr>
        <p:txBody>
          <a:bodyPr/>
          <a:lstStyle/>
          <a:p>
            <a:pPr algn="ctr">
              <a:spcBef>
                <a:spcPct val="50000"/>
              </a:spcBef>
            </a:pPr>
            <a:r>
              <a:rPr lang="en-US" altLang="ja-JP" sz="1000" b="1">
                <a:ea typeface="ＭＳ Ｐゴシック" charset="-128"/>
              </a:rPr>
              <a:t>Step 7</a:t>
            </a:r>
            <a:r>
              <a:rPr lang="en-US" altLang="ja-JP" sz="1000">
                <a:ea typeface="ＭＳ Ｐゴシック" charset="-128"/>
              </a:rPr>
              <a:t>                                    Consideration of evaluation results, consensus building, and decision</a:t>
            </a:r>
          </a:p>
        </p:txBody>
      </p:sp>
      <p:sp>
        <p:nvSpPr>
          <p:cNvPr id="21523" name="Text Box 20"/>
          <p:cNvSpPr txBox="1">
            <a:spLocks noChangeArrowheads="1"/>
          </p:cNvSpPr>
          <p:nvPr/>
        </p:nvSpPr>
        <p:spPr bwMode="auto">
          <a:xfrm>
            <a:off x="1474788" y="5805488"/>
            <a:ext cx="2159000" cy="576262"/>
          </a:xfrm>
          <a:prstGeom prst="rect">
            <a:avLst/>
          </a:prstGeom>
          <a:noFill/>
          <a:ln w="9525">
            <a:noFill/>
            <a:miter lim="800000"/>
            <a:headEnd/>
            <a:tailEnd/>
          </a:ln>
        </p:spPr>
        <p:txBody>
          <a:bodyPr/>
          <a:lstStyle/>
          <a:p>
            <a:pPr algn="ctr">
              <a:spcBef>
                <a:spcPct val="50000"/>
              </a:spcBef>
            </a:pPr>
            <a:r>
              <a:rPr lang="en-US" altLang="ja-JP" sz="1000" b="1">
                <a:ea typeface="ＭＳ Ｐゴシック" charset="-128"/>
              </a:rPr>
              <a:t>Step 8</a:t>
            </a:r>
            <a:r>
              <a:rPr lang="en-US" altLang="ja-JP" sz="1000">
                <a:ea typeface="ＭＳ Ｐゴシック" charset="-128"/>
              </a:rPr>
              <a:t>                                    Development of radio interface Recommendation(s)</a:t>
            </a:r>
          </a:p>
        </p:txBody>
      </p:sp>
      <p:sp>
        <p:nvSpPr>
          <p:cNvPr id="21524" name="Oval 21"/>
          <p:cNvSpPr>
            <a:spLocks noChangeArrowheads="1"/>
          </p:cNvSpPr>
          <p:nvPr/>
        </p:nvSpPr>
        <p:spPr bwMode="auto">
          <a:xfrm>
            <a:off x="5292725" y="1770063"/>
            <a:ext cx="2305050" cy="649287"/>
          </a:xfrm>
          <a:prstGeom prst="ellipse">
            <a:avLst/>
          </a:prstGeom>
          <a:solidFill>
            <a:srgbClr val="CCFFFF"/>
          </a:solidFill>
          <a:ln w="12700">
            <a:solidFill>
              <a:schemeClr val="tx1"/>
            </a:solidFill>
            <a:round/>
            <a:headEnd/>
            <a:tailEnd/>
          </a:ln>
        </p:spPr>
        <p:txBody>
          <a:bodyPr anchor="ctr">
            <a:spAutoFit/>
          </a:bodyPr>
          <a:lstStyle/>
          <a:p>
            <a:endParaRPr lang="ja-JP" altLang="en-US"/>
          </a:p>
        </p:txBody>
      </p:sp>
      <p:sp>
        <p:nvSpPr>
          <p:cNvPr id="21525" name="Text Box 22"/>
          <p:cNvSpPr txBox="1">
            <a:spLocks noChangeArrowheads="1"/>
          </p:cNvSpPr>
          <p:nvPr/>
        </p:nvSpPr>
        <p:spPr bwMode="auto">
          <a:xfrm>
            <a:off x="5364163" y="1770063"/>
            <a:ext cx="2159000" cy="792162"/>
          </a:xfrm>
          <a:prstGeom prst="rect">
            <a:avLst/>
          </a:prstGeom>
          <a:noFill/>
          <a:ln w="9525">
            <a:noFill/>
            <a:miter lim="800000"/>
            <a:headEnd/>
            <a:tailEnd/>
          </a:ln>
        </p:spPr>
        <p:txBody>
          <a:bodyPr/>
          <a:lstStyle/>
          <a:p>
            <a:pPr algn="ctr">
              <a:spcBef>
                <a:spcPct val="50000"/>
              </a:spcBef>
            </a:pPr>
            <a:r>
              <a:rPr lang="en-US" altLang="ja-JP" sz="1000" b="1">
                <a:ea typeface="ＭＳ Ｐゴシック" charset="-128"/>
              </a:rPr>
              <a:t>Step </a:t>
            </a:r>
            <a:r>
              <a:rPr lang="en-US" altLang="ja-JP" sz="1000">
                <a:ea typeface="ＭＳ Ｐゴシック" charset="-128"/>
              </a:rPr>
              <a:t>2                                   Development of candidate radio interface technologies</a:t>
            </a:r>
          </a:p>
        </p:txBody>
      </p:sp>
      <p:sp>
        <p:nvSpPr>
          <p:cNvPr id="21526" name="Oval 23"/>
          <p:cNvSpPr>
            <a:spLocks noChangeArrowheads="1"/>
          </p:cNvSpPr>
          <p:nvPr/>
        </p:nvSpPr>
        <p:spPr bwMode="auto">
          <a:xfrm>
            <a:off x="5292725" y="2562225"/>
            <a:ext cx="2305050" cy="1217613"/>
          </a:xfrm>
          <a:prstGeom prst="ellipse">
            <a:avLst/>
          </a:prstGeom>
          <a:solidFill>
            <a:srgbClr val="CCFFFF"/>
          </a:solidFill>
          <a:ln w="12700">
            <a:solidFill>
              <a:schemeClr val="tx1"/>
            </a:solidFill>
            <a:round/>
            <a:headEnd/>
            <a:tailEnd/>
          </a:ln>
        </p:spPr>
        <p:txBody>
          <a:bodyPr anchor="ctr">
            <a:spAutoFit/>
          </a:bodyPr>
          <a:lstStyle/>
          <a:p>
            <a:endParaRPr lang="ja-JP" altLang="en-US"/>
          </a:p>
        </p:txBody>
      </p:sp>
      <p:sp>
        <p:nvSpPr>
          <p:cNvPr id="21527" name="Text Box 24"/>
          <p:cNvSpPr txBox="1">
            <a:spLocks noChangeArrowheads="1"/>
          </p:cNvSpPr>
          <p:nvPr/>
        </p:nvSpPr>
        <p:spPr bwMode="auto">
          <a:xfrm>
            <a:off x="5435600" y="4362450"/>
            <a:ext cx="2374900" cy="431800"/>
          </a:xfrm>
          <a:prstGeom prst="rect">
            <a:avLst/>
          </a:prstGeom>
          <a:solidFill>
            <a:srgbClr val="CCFFFF"/>
          </a:solidFill>
          <a:ln w="12700">
            <a:solidFill>
              <a:schemeClr val="tx1"/>
            </a:solidFill>
            <a:miter lim="800000"/>
            <a:headEnd/>
            <a:tailEnd/>
          </a:ln>
        </p:spPr>
        <p:txBody>
          <a:bodyPr lIns="36000" tIns="36000" rIns="36000" bIns="36000"/>
          <a:lstStyle/>
          <a:p>
            <a:pPr algn="ctr">
              <a:spcBef>
                <a:spcPct val="50000"/>
              </a:spcBef>
            </a:pPr>
            <a:r>
              <a:rPr lang="en-US" altLang="ja-JP" sz="1000">
                <a:ea typeface="ＭＳ Ｐゴシック" charset="-128"/>
              </a:rPr>
              <a:t>Descriptions of proposed radio interface technologies and evaluation reports</a:t>
            </a:r>
          </a:p>
        </p:txBody>
      </p:sp>
      <p:sp>
        <p:nvSpPr>
          <p:cNvPr id="21528" name="Text Box 25"/>
          <p:cNvSpPr txBox="1">
            <a:spLocks noChangeArrowheads="1"/>
          </p:cNvSpPr>
          <p:nvPr/>
        </p:nvSpPr>
        <p:spPr bwMode="auto">
          <a:xfrm>
            <a:off x="5435600" y="5083175"/>
            <a:ext cx="2374900" cy="576263"/>
          </a:xfrm>
          <a:prstGeom prst="rect">
            <a:avLst/>
          </a:prstGeom>
          <a:solidFill>
            <a:srgbClr val="CCFFFF"/>
          </a:solidFill>
          <a:ln w="12700">
            <a:solidFill>
              <a:schemeClr val="tx1"/>
            </a:solidFill>
            <a:miter lim="800000"/>
            <a:headEnd/>
            <a:tailEnd/>
          </a:ln>
        </p:spPr>
        <p:txBody>
          <a:bodyPr lIns="36000" tIns="36000" rIns="36000" bIns="36000"/>
          <a:lstStyle/>
          <a:p>
            <a:pPr algn="ctr">
              <a:spcBef>
                <a:spcPct val="50000"/>
              </a:spcBef>
            </a:pPr>
            <a:r>
              <a:rPr lang="en-US" altLang="ja-JP" sz="1000">
                <a:ea typeface="ＭＳ Ｐゴシック" charset="-128"/>
              </a:rPr>
              <a:t>Radio interface specifications   (RSPECs), sufficiently detailed to enable worldwide compatibility</a:t>
            </a:r>
          </a:p>
        </p:txBody>
      </p:sp>
      <p:sp>
        <p:nvSpPr>
          <p:cNvPr id="21529" name="Oval 26"/>
          <p:cNvSpPr>
            <a:spLocks noChangeArrowheads="1"/>
          </p:cNvSpPr>
          <p:nvPr/>
        </p:nvSpPr>
        <p:spPr bwMode="auto">
          <a:xfrm>
            <a:off x="5435600" y="5805488"/>
            <a:ext cx="2303463" cy="576262"/>
          </a:xfrm>
          <a:prstGeom prst="ellipse">
            <a:avLst/>
          </a:prstGeom>
          <a:solidFill>
            <a:srgbClr val="CCFFFF"/>
          </a:solidFill>
          <a:ln w="12700">
            <a:solidFill>
              <a:schemeClr val="tx1"/>
            </a:solidFill>
            <a:round/>
            <a:headEnd/>
            <a:tailEnd/>
          </a:ln>
        </p:spPr>
        <p:txBody>
          <a:bodyPr anchor="ctr">
            <a:spAutoFit/>
          </a:bodyPr>
          <a:lstStyle/>
          <a:p>
            <a:endParaRPr lang="ja-JP" altLang="en-US"/>
          </a:p>
        </p:txBody>
      </p:sp>
      <p:sp>
        <p:nvSpPr>
          <p:cNvPr id="21530" name="Text Box 27"/>
          <p:cNvSpPr txBox="1">
            <a:spLocks noChangeArrowheads="1"/>
          </p:cNvSpPr>
          <p:nvPr/>
        </p:nvSpPr>
        <p:spPr bwMode="auto">
          <a:xfrm>
            <a:off x="4932363" y="3714750"/>
            <a:ext cx="3600450" cy="360363"/>
          </a:xfrm>
          <a:prstGeom prst="rect">
            <a:avLst/>
          </a:prstGeom>
          <a:noFill/>
          <a:ln w="9525">
            <a:noFill/>
            <a:miter lim="800000"/>
            <a:headEnd/>
            <a:tailEnd/>
          </a:ln>
        </p:spPr>
        <p:txBody>
          <a:bodyPr/>
          <a:lstStyle/>
          <a:p>
            <a:pPr algn="ctr">
              <a:spcBef>
                <a:spcPct val="50000"/>
              </a:spcBef>
            </a:pPr>
            <a:r>
              <a:rPr lang="en-US" altLang="ja-JP" sz="1300" b="1">
                <a:ea typeface="ＭＳ Ｐゴシック" charset="-128"/>
              </a:rPr>
              <a:t>Coordination between evaluation groups</a:t>
            </a:r>
          </a:p>
        </p:txBody>
      </p:sp>
      <p:sp>
        <p:nvSpPr>
          <p:cNvPr id="21531" name="Line 28"/>
          <p:cNvSpPr>
            <a:spLocks noChangeShapeType="1"/>
          </p:cNvSpPr>
          <p:nvPr/>
        </p:nvSpPr>
        <p:spPr bwMode="auto">
          <a:xfrm>
            <a:off x="6588125" y="4210050"/>
            <a:ext cx="0" cy="144463"/>
          </a:xfrm>
          <a:prstGeom prst="line">
            <a:avLst/>
          </a:prstGeom>
          <a:noFill/>
          <a:ln w="22225">
            <a:solidFill>
              <a:schemeClr val="tx1"/>
            </a:solidFill>
            <a:round/>
            <a:headEnd/>
            <a:tailEnd type="triangle" w="med" len="med"/>
          </a:ln>
        </p:spPr>
        <p:txBody>
          <a:bodyPr>
            <a:spAutoFit/>
          </a:bodyPr>
          <a:lstStyle/>
          <a:p>
            <a:endParaRPr lang="ja-JP" altLang="en-US"/>
          </a:p>
        </p:txBody>
      </p:sp>
      <p:sp>
        <p:nvSpPr>
          <p:cNvPr id="21532" name="Line 29"/>
          <p:cNvSpPr>
            <a:spLocks noChangeShapeType="1"/>
          </p:cNvSpPr>
          <p:nvPr/>
        </p:nvSpPr>
        <p:spPr bwMode="auto">
          <a:xfrm>
            <a:off x="3708400" y="2130425"/>
            <a:ext cx="1584325" cy="0"/>
          </a:xfrm>
          <a:prstGeom prst="line">
            <a:avLst/>
          </a:prstGeom>
          <a:noFill/>
          <a:ln w="15875">
            <a:solidFill>
              <a:schemeClr val="tx1"/>
            </a:solidFill>
            <a:round/>
            <a:headEnd/>
            <a:tailEnd type="triangle" w="med" len="med"/>
          </a:ln>
        </p:spPr>
        <p:txBody>
          <a:bodyPr>
            <a:spAutoFit/>
          </a:bodyPr>
          <a:lstStyle/>
          <a:p>
            <a:endParaRPr lang="ja-JP" altLang="en-US"/>
          </a:p>
        </p:txBody>
      </p:sp>
      <p:sp>
        <p:nvSpPr>
          <p:cNvPr id="21533" name="Line 30"/>
          <p:cNvSpPr>
            <a:spLocks noChangeShapeType="1"/>
          </p:cNvSpPr>
          <p:nvPr/>
        </p:nvSpPr>
        <p:spPr bwMode="auto">
          <a:xfrm>
            <a:off x="3635375" y="3067050"/>
            <a:ext cx="1657350" cy="71438"/>
          </a:xfrm>
          <a:prstGeom prst="line">
            <a:avLst/>
          </a:prstGeom>
          <a:noFill/>
          <a:ln w="15875">
            <a:solidFill>
              <a:schemeClr val="tx1"/>
            </a:solidFill>
            <a:round/>
            <a:headEnd/>
            <a:tailEnd type="triangle" w="med" len="med"/>
          </a:ln>
        </p:spPr>
        <p:txBody>
          <a:bodyPr>
            <a:spAutoFit/>
          </a:bodyPr>
          <a:lstStyle/>
          <a:p>
            <a:endParaRPr lang="ja-JP" altLang="en-US"/>
          </a:p>
        </p:txBody>
      </p:sp>
      <p:sp>
        <p:nvSpPr>
          <p:cNvPr id="21534" name="Line 31"/>
          <p:cNvSpPr>
            <a:spLocks noChangeShapeType="1"/>
          </p:cNvSpPr>
          <p:nvPr/>
        </p:nvSpPr>
        <p:spPr bwMode="auto">
          <a:xfrm flipH="1">
            <a:off x="3708400" y="3354388"/>
            <a:ext cx="1655763" cy="288925"/>
          </a:xfrm>
          <a:prstGeom prst="line">
            <a:avLst/>
          </a:prstGeom>
          <a:noFill/>
          <a:ln w="15875">
            <a:solidFill>
              <a:schemeClr val="tx1"/>
            </a:solidFill>
            <a:round/>
            <a:headEnd type="triangle" w="med" len="med"/>
            <a:tailEnd type="triangle" w="med" len="med"/>
          </a:ln>
        </p:spPr>
        <p:txBody>
          <a:bodyPr>
            <a:spAutoFit/>
          </a:bodyPr>
          <a:lstStyle/>
          <a:p>
            <a:endParaRPr lang="ja-JP" altLang="en-US"/>
          </a:p>
        </p:txBody>
      </p:sp>
      <p:sp>
        <p:nvSpPr>
          <p:cNvPr id="21535" name="Line 32"/>
          <p:cNvSpPr>
            <a:spLocks noChangeShapeType="1"/>
          </p:cNvSpPr>
          <p:nvPr/>
        </p:nvSpPr>
        <p:spPr bwMode="auto">
          <a:xfrm flipH="1">
            <a:off x="3708400" y="4649788"/>
            <a:ext cx="1727200" cy="0"/>
          </a:xfrm>
          <a:prstGeom prst="line">
            <a:avLst/>
          </a:prstGeom>
          <a:noFill/>
          <a:ln w="15875">
            <a:solidFill>
              <a:schemeClr val="tx1"/>
            </a:solidFill>
            <a:round/>
            <a:headEnd/>
            <a:tailEnd type="triangle" w="med" len="med"/>
          </a:ln>
        </p:spPr>
        <p:txBody>
          <a:bodyPr>
            <a:spAutoFit/>
          </a:bodyPr>
          <a:lstStyle/>
          <a:p>
            <a:endParaRPr lang="ja-JP" altLang="en-US"/>
          </a:p>
        </p:txBody>
      </p:sp>
      <p:sp>
        <p:nvSpPr>
          <p:cNvPr id="21536" name="Line 33"/>
          <p:cNvSpPr>
            <a:spLocks noChangeShapeType="1"/>
          </p:cNvSpPr>
          <p:nvPr/>
        </p:nvSpPr>
        <p:spPr bwMode="auto">
          <a:xfrm>
            <a:off x="2555875" y="4865688"/>
            <a:ext cx="0" cy="144462"/>
          </a:xfrm>
          <a:prstGeom prst="line">
            <a:avLst/>
          </a:prstGeom>
          <a:noFill/>
          <a:ln w="22225">
            <a:solidFill>
              <a:schemeClr val="tx1"/>
            </a:solidFill>
            <a:round/>
            <a:headEnd/>
            <a:tailEnd type="triangle" w="med" len="med"/>
          </a:ln>
        </p:spPr>
        <p:txBody>
          <a:bodyPr>
            <a:spAutoFit/>
          </a:bodyPr>
          <a:lstStyle/>
          <a:p>
            <a:endParaRPr lang="ja-JP" altLang="en-US"/>
          </a:p>
        </p:txBody>
      </p:sp>
      <p:sp>
        <p:nvSpPr>
          <p:cNvPr id="21537" name="Line 34"/>
          <p:cNvSpPr>
            <a:spLocks noChangeShapeType="1"/>
          </p:cNvSpPr>
          <p:nvPr/>
        </p:nvSpPr>
        <p:spPr bwMode="auto">
          <a:xfrm>
            <a:off x="3708400" y="5299075"/>
            <a:ext cx="1727200" cy="0"/>
          </a:xfrm>
          <a:prstGeom prst="line">
            <a:avLst/>
          </a:prstGeom>
          <a:noFill/>
          <a:ln w="15875">
            <a:solidFill>
              <a:schemeClr val="tx1"/>
            </a:solidFill>
            <a:round/>
            <a:headEnd/>
            <a:tailEnd type="triangle" w="med" len="med"/>
          </a:ln>
        </p:spPr>
        <p:txBody>
          <a:bodyPr>
            <a:spAutoFit/>
          </a:bodyPr>
          <a:lstStyle/>
          <a:p>
            <a:endParaRPr lang="ja-JP" altLang="en-US"/>
          </a:p>
        </p:txBody>
      </p:sp>
      <p:sp>
        <p:nvSpPr>
          <p:cNvPr id="21538" name="Line 35"/>
          <p:cNvSpPr>
            <a:spLocks noChangeShapeType="1"/>
          </p:cNvSpPr>
          <p:nvPr/>
        </p:nvSpPr>
        <p:spPr bwMode="auto">
          <a:xfrm flipH="1">
            <a:off x="3419475" y="5443538"/>
            <a:ext cx="2016125" cy="431800"/>
          </a:xfrm>
          <a:prstGeom prst="line">
            <a:avLst/>
          </a:prstGeom>
          <a:noFill/>
          <a:ln w="15875">
            <a:solidFill>
              <a:schemeClr val="tx1"/>
            </a:solidFill>
            <a:round/>
            <a:headEnd/>
            <a:tailEnd type="triangle" w="med" len="med"/>
          </a:ln>
        </p:spPr>
        <p:txBody>
          <a:bodyPr>
            <a:spAutoFit/>
          </a:bodyPr>
          <a:lstStyle/>
          <a:p>
            <a:endParaRPr lang="ja-JP" altLang="en-US"/>
          </a:p>
        </p:txBody>
      </p:sp>
      <p:sp>
        <p:nvSpPr>
          <p:cNvPr id="21539" name="Line 36"/>
          <p:cNvSpPr>
            <a:spLocks noChangeShapeType="1"/>
          </p:cNvSpPr>
          <p:nvPr/>
        </p:nvSpPr>
        <p:spPr bwMode="auto">
          <a:xfrm>
            <a:off x="3708400" y="6094413"/>
            <a:ext cx="1727200" cy="0"/>
          </a:xfrm>
          <a:prstGeom prst="line">
            <a:avLst/>
          </a:prstGeom>
          <a:noFill/>
          <a:ln w="15875">
            <a:solidFill>
              <a:schemeClr val="tx1"/>
            </a:solidFill>
            <a:round/>
            <a:headEnd/>
            <a:tailEnd type="triangle" w="med" len="med"/>
          </a:ln>
        </p:spPr>
        <p:txBody>
          <a:bodyPr>
            <a:spAutoFit/>
          </a:bodyPr>
          <a:lstStyle/>
          <a:p>
            <a:endParaRPr lang="ja-JP" altLang="en-US"/>
          </a:p>
        </p:txBody>
      </p:sp>
      <p:sp>
        <p:nvSpPr>
          <p:cNvPr id="21540" name="Text Box 37"/>
          <p:cNvSpPr txBox="1">
            <a:spLocks noChangeArrowheads="1"/>
          </p:cNvSpPr>
          <p:nvPr/>
        </p:nvSpPr>
        <p:spPr bwMode="auto">
          <a:xfrm rot="-1020000">
            <a:off x="4206875" y="2346325"/>
            <a:ext cx="1373188" cy="668338"/>
          </a:xfrm>
          <a:prstGeom prst="rect">
            <a:avLst/>
          </a:prstGeom>
          <a:noFill/>
          <a:ln w="9525">
            <a:noFill/>
            <a:miter lim="800000"/>
            <a:headEnd/>
            <a:tailEnd/>
          </a:ln>
        </p:spPr>
        <p:txBody>
          <a:bodyPr/>
          <a:lstStyle/>
          <a:p>
            <a:pPr algn="ctr">
              <a:spcBef>
                <a:spcPct val="50000"/>
              </a:spcBef>
            </a:pPr>
            <a:r>
              <a:rPr lang="en-US" altLang="ja-JP" sz="1000">
                <a:ea typeface="ＭＳ Ｐゴシック" charset="-128"/>
              </a:rPr>
              <a:t>Submission of candidate radio interface technologies</a:t>
            </a:r>
          </a:p>
        </p:txBody>
      </p:sp>
      <p:sp>
        <p:nvSpPr>
          <p:cNvPr id="21541" name="Text Box 38"/>
          <p:cNvSpPr txBox="1">
            <a:spLocks noChangeArrowheads="1"/>
          </p:cNvSpPr>
          <p:nvPr/>
        </p:nvSpPr>
        <p:spPr bwMode="auto">
          <a:xfrm>
            <a:off x="5364163" y="2562225"/>
            <a:ext cx="2159000" cy="1223963"/>
          </a:xfrm>
          <a:prstGeom prst="rect">
            <a:avLst/>
          </a:prstGeom>
          <a:noFill/>
          <a:ln w="9525">
            <a:noFill/>
            <a:miter lim="800000"/>
            <a:headEnd/>
            <a:tailEnd/>
          </a:ln>
        </p:spPr>
        <p:txBody>
          <a:bodyPr/>
          <a:lstStyle/>
          <a:p>
            <a:pPr algn="ctr">
              <a:spcBef>
                <a:spcPct val="50000"/>
              </a:spcBef>
            </a:pPr>
            <a:r>
              <a:rPr lang="en-US" altLang="ja-JP" sz="1000" b="1">
                <a:ea typeface="ＭＳ Ｐゴシック" charset="-128"/>
              </a:rPr>
              <a:t>Step 4</a:t>
            </a:r>
            <a:r>
              <a:rPr lang="en-US" altLang="ja-JP" sz="1000">
                <a:ea typeface="ＭＳ Ｐゴシック" charset="-128"/>
              </a:rPr>
              <a:t>                                  Evaluation of candidate radio interface technologies by independent evaluation groups, grouping or compromise of the technologies through consensus building</a:t>
            </a:r>
          </a:p>
        </p:txBody>
      </p:sp>
      <p:sp>
        <p:nvSpPr>
          <p:cNvPr id="21542" name="Text Box 39"/>
          <p:cNvSpPr txBox="1">
            <a:spLocks noChangeArrowheads="1"/>
          </p:cNvSpPr>
          <p:nvPr/>
        </p:nvSpPr>
        <p:spPr bwMode="auto">
          <a:xfrm>
            <a:off x="5508625" y="5803900"/>
            <a:ext cx="2159000" cy="649288"/>
          </a:xfrm>
          <a:prstGeom prst="rect">
            <a:avLst/>
          </a:prstGeom>
          <a:noFill/>
          <a:ln w="9525">
            <a:noFill/>
            <a:miter lim="800000"/>
            <a:headEnd/>
            <a:tailEnd/>
          </a:ln>
        </p:spPr>
        <p:txBody>
          <a:bodyPr/>
          <a:lstStyle/>
          <a:p>
            <a:pPr algn="ctr">
              <a:spcBef>
                <a:spcPct val="50000"/>
              </a:spcBef>
            </a:pPr>
            <a:r>
              <a:rPr lang="en-US" altLang="ja-JP" sz="1000" b="1">
                <a:ea typeface="ＭＳ Ｐゴシック" charset="-128"/>
              </a:rPr>
              <a:t>Step 9</a:t>
            </a:r>
            <a:r>
              <a:rPr lang="en-US" altLang="ja-JP" sz="1000">
                <a:ea typeface="ＭＳ Ｐゴシック" charset="-128"/>
              </a:rPr>
              <a:t>                                   Implementation of Recommendation(s)</a:t>
            </a:r>
          </a:p>
        </p:txBody>
      </p:sp>
      <p:sp>
        <p:nvSpPr>
          <p:cNvPr id="21543" name="标题 1"/>
          <p:cNvSpPr>
            <a:spLocks/>
          </p:cNvSpPr>
          <p:nvPr/>
        </p:nvSpPr>
        <p:spPr bwMode="auto">
          <a:xfrm>
            <a:off x="301625" y="452438"/>
            <a:ext cx="8540750" cy="815975"/>
          </a:xfrm>
          <a:prstGeom prst="rect">
            <a:avLst/>
          </a:prstGeom>
          <a:noFill/>
          <a:ln w="9525">
            <a:noFill/>
            <a:miter lim="800000"/>
            <a:headEnd/>
            <a:tailEnd/>
          </a:ln>
        </p:spPr>
        <p:txBody>
          <a:bodyPr anchor="ctr"/>
          <a:lstStyle/>
          <a:p>
            <a:pPr algn="ctr" eaLnBrk="0" hangingPunct="0">
              <a:lnSpc>
                <a:spcPct val="90000"/>
              </a:lnSpc>
            </a:pPr>
            <a:r>
              <a:rPr kumimoji="0" lang="en-US" altLang="ja-JP" sz="3600" b="1"/>
              <a:t>IMT-Advanced Radio Interface Development Process</a:t>
            </a:r>
            <a:endParaRPr kumimoji="0" lang="zh-CN" altLang="en-US" sz="3600" b="1"/>
          </a:p>
        </p:txBody>
      </p:sp>
      <p:sp>
        <p:nvSpPr>
          <p:cNvPr id="21544" name="灯片编号占位符 3"/>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5D4898BA-7738-43B8-A4A2-B23833445C4E}" type="slidenum">
              <a:rPr kumimoji="0" lang="en-US" altLang="zh-CN" sz="1400"/>
              <a:pPr algn="r"/>
              <a:t>8</a:t>
            </a:fld>
            <a:endParaRPr kumimoji="0" lang="en-US" altLang="zh-CN"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rrowheads="1"/>
          </p:cNvSpPr>
          <p:nvPr>
            <p:ph type="body" idx="1"/>
          </p:nvPr>
        </p:nvSpPr>
        <p:spPr>
          <a:xfrm>
            <a:off x="468313" y="1484313"/>
            <a:ext cx="8218487" cy="4784725"/>
          </a:xfrm>
        </p:spPr>
        <p:txBody>
          <a:bodyPr/>
          <a:lstStyle/>
          <a:p>
            <a:pPr>
              <a:buFont typeface="Wingdings" pitchFamily="2" charset="2"/>
              <a:buChar char="n"/>
            </a:pPr>
            <a:r>
              <a:rPr lang="en-US" altLang="ja-JP" sz="1800" smtClean="0">
                <a:ea typeface="ＭＳ Ｐゴシック" charset="-128"/>
              </a:rPr>
              <a:t>Six proposals based on the IEEE 802.16m or 3GPP LTE-Advanced technology were submitted for candidate radio interface technologies for IMT-Advanced at the 6</a:t>
            </a:r>
            <a:r>
              <a:rPr lang="en-US" altLang="ja-JP" sz="1800" baseline="30000" smtClean="0">
                <a:ea typeface="ＭＳ Ｐゴシック" charset="-128"/>
              </a:rPr>
              <a:t>th</a:t>
            </a:r>
            <a:r>
              <a:rPr lang="en-US" altLang="ja-JP" sz="1800" smtClean="0">
                <a:ea typeface="ＭＳ Ｐゴシック" charset="-128"/>
              </a:rPr>
              <a:t> meeting of ITU-R WP5D in Dresden, Germany.</a:t>
            </a:r>
          </a:p>
          <a:p>
            <a:pPr>
              <a:buFont typeface="Wingdings" pitchFamily="2" charset="2"/>
              <a:buChar char="n"/>
            </a:pPr>
            <a:r>
              <a:rPr lang="en-GB" altLang="ja-JP" sz="1800" smtClean="0">
                <a:ea typeface="ＭＳ Ｐゴシック" charset="-128"/>
              </a:rPr>
              <a:t>WP5D determined that each submission was “complete”, and issued acknowledgement to all proponents.</a:t>
            </a:r>
          </a:p>
          <a:p>
            <a:pPr lvl="1"/>
            <a:r>
              <a:rPr lang="en-GB" altLang="ja-JP" sz="1600" smtClean="0">
                <a:ea typeface="ＭＳ Ｐゴシック" charset="-128"/>
              </a:rPr>
              <a:t>The Step 3 of IMT-Advanced development process was completed.</a:t>
            </a:r>
          </a:p>
          <a:p>
            <a:pPr>
              <a:buFont typeface="Wingdings" pitchFamily="2" charset="2"/>
              <a:buChar char="n"/>
            </a:pPr>
            <a:r>
              <a:rPr lang="en-GB" altLang="ja-JP" sz="1800" smtClean="0">
                <a:ea typeface="ＭＳ Ｐゴシック" charset="-128"/>
              </a:rPr>
              <a:t>Following the completion of the Step 3 of the IMT-Advanced development process, WP5D initiated evaluation of the six candidate technology submissions.</a:t>
            </a:r>
          </a:p>
          <a:p>
            <a:pPr lvl="1"/>
            <a:r>
              <a:rPr lang="en-GB" altLang="ja-JP" sz="1600" smtClean="0">
                <a:ea typeface="ＭＳ Ｐゴシック" charset="-128"/>
              </a:rPr>
              <a:t>Correspondence Groups were established as a tool to augment communication and to facilitate the evaluation work of WP5D and the Independent Evaluation Groups on the candidate IMT-Advanced technologies.</a:t>
            </a:r>
          </a:p>
          <a:p>
            <a:pPr>
              <a:buFont typeface="Wingdings" pitchFamily="2" charset="2"/>
              <a:buChar char="n"/>
            </a:pPr>
            <a:r>
              <a:rPr lang="en-GB" altLang="ja-JP" sz="1800" smtClean="0">
                <a:ea typeface="ＭＳ Ｐゴシック" charset="-128"/>
              </a:rPr>
              <a:t>The 3rd workshop on IMT-Advanced was held on 15th October 2009 in conjunction with the 6</a:t>
            </a:r>
            <a:r>
              <a:rPr lang="en-GB" altLang="ja-JP" sz="1800" baseline="30000" smtClean="0">
                <a:ea typeface="ＭＳ Ｐゴシック" charset="-128"/>
              </a:rPr>
              <a:t>th</a:t>
            </a:r>
            <a:r>
              <a:rPr lang="en-GB" altLang="ja-JP" sz="1800" smtClean="0">
                <a:ea typeface="ＭＳ Ｐゴシック" charset="-128"/>
              </a:rPr>
              <a:t> meeting of WP5D.</a:t>
            </a:r>
          </a:p>
          <a:p>
            <a:pPr lvl="1"/>
            <a:r>
              <a:rPr lang="en-GB" altLang="ja-JP" sz="1600" smtClean="0">
                <a:ea typeface="ＭＳ Ｐゴシック" charset="-128"/>
              </a:rPr>
              <a:t>Proponents of IMT-Advanced candidate radio interface technology and external evaluation groups were invited to join and make presentations.</a:t>
            </a:r>
          </a:p>
        </p:txBody>
      </p:sp>
      <p:sp>
        <p:nvSpPr>
          <p:cNvPr id="22530" name="Rectangle 3"/>
          <p:cNvSpPr>
            <a:spLocks noChangeArrowheads="1"/>
          </p:cNvSpPr>
          <p:nvPr/>
        </p:nvSpPr>
        <p:spPr bwMode="auto">
          <a:xfrm>
            <a:off x="395288" y="436563"/>
            <a:ext cx="8353425" cy="860425"/>
          </a:xfrm>
          <a:prstGeom prst="rect">
            <a:avLst/>
          </a:prstGeom>
          <a:noFill/>
          <a:ln w="9525">
            <a:noFill/>
            <a:miter lim="800000"/>
            <a:headEnd/>
            <a:tailEnd/>
          </a:ln>
        </p:spPr>
        <p:txBody>
          <a:bodyPr>
            <a:spAutoFit/>
          </a:bodyPr>
          <a:lstStyle/>
          <a:p>
            <a:pPr algn="ctr" eaLnBrk="0" hangingPunct="0">
              <a:lnSpc>
                <a:spcPct val="90000"/>
              </a:lnSpc>
            </a:pPr>
            <a:r>
              <a:rPr kumimoji="0" lang="en-US" altLang="ja-JP" sz="2800" b="1">
                <a:ea typeface="ＭＳ Ｐゴシック" charset="-128"/>
              </a:rPr>
              <a:t>Standardization Activities of IMT-Advanced </a:t>
            </a:r>
            <a:br>
              <a:rPr kumimoji="0" lang="en-US" altLang="ja-JP" sz="2800" b="1">
                <a:ea typeface="ＭＳ Ｐゴシック" charset="-128"/>
              </a:rPr>
            </a:br>
            <a:r>
              <a:rPr kumimoji="0" lang="en-US" altLang="ja-JP" sz="2800" b="1">
                <a:ea typeface="ＭＳ Ｐゴシック" charset="-128"/>
              </a:rPr>
              <a:t>in ITU-R WP5D (1)</a:t>
            </a:r>
          </a:p>
        </p:txBody>
      </p:sp>
      <p:sp>
        <p:nvSpPr>
          <p:cNvPr id="22531" name="灯片编号占位符 3"/>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8BD4E0F6-CBCB-41F5-BA4E-089308325024}" type="slidenum">
              <a:rPr kumimoji="0" lang="en-US" altLang="zh-CN" sz="1400"/>
              <a:pPr algn="r"/>
              <a:t>9</a:t>
            </a:fld>
            <a:endParaRPr kumimoji="0" lang="en-US" altLang="zh-CN" sz="14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万里长城">
  <a:themeElements>
    <a:clrScheme name="万里长城 1">
      <a:dk1>
        <a:srgbClr val="000000"/>
      </a:dk1>
      <a:lt1>
        <a:srgbClr val="FFFFFF"/>
      </a:lt1>
      <a:dk2>
        <a:srgbClr val="000099"/>
      </a:dk2>
      <a:lt2>
        <a:srgbClr val="969696"/>
      </a:lt2>
      <a:accent1>
        <a:srgbClr val="FFFF99"/>
      </a:accent1>
      <a:accent2>
        <a:srgbClr val="006666"/>
      </a:accent2>
      <a:accent3>
        <a:srgbClr val="FFFFFF"/>
      </a:accent3>
      <a:accent4>
        <a:srgbClr val="000000"/>
      </a:accent4>
      <a:accent5>
        <a:srgbClr val="FFFFCA"/>
      </a:accent5>
      <a:accent6>
        <a:srgbClr val="005C5C"/>
      </a:accent6>
      <a:hlink>
        <a:srgbClr val="800080"/>
      </a:hlink>
      <a:folHlink>
        <a:srgbClr val="FF6600"/>
      </a:folHlink>
    </a:clrScheme>
    <a:fontScheme name="万里长城">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万里长城 1">
        <a:dk1>
          <a:srgbClr val="000000"/>
        </a:dk1>
        <a:lt1>
          <a:srgbClr val="FFFFFF"/>
        </a:lt1>
        <a:dk2>
          <a:srgbClr val="000099"/>
        </a:dk2>
        <a:lt2>
          <a:srgbClr val="969696"/>
        </a:lt2>
        <a:accent1>
          <a:srgbClr val="FFFF99"/>
        </a:accent1>
        <a:accent2>
          <a:srgbClr val="006666"/>
        </a:accent2>
        <a:accent3>
          <a:srgbClr val="FFFFFF"/>
        </a:accent3>
        <a:accent4>
          <a:srgbClr val="000000"/>
        </a:accent4>
        <a:accent5>
          <a:srgbClr val="FFFFCA"/>
        </a:accent5>
        <a:accent6>
          <a:srgbClr val="005C5C"/>
        </a:accent6>
        <a:hlink>
          <a:srgbClr val="800080"/>
        </a:hlink>
        <a:folHlink>
          <a:srgbClr val="FF6600"/>
        </a:folHlink>
      </a:clrScheme>
      <a:clrMap bg1="lt1" tx1="dk1" bg2="lt2" tx2="dk2" accent1="accent1" accent2="accent2" accent3="accent3" accent4="accent4" accent5="accent5" accent6="accent6" hlink="hlink" folHlink="folHlink"/>
    </a:extraClrScheme>
    <a:extraClrScheme>
      <a:clrScheme name="万里长城 2">
        <a:dk1>
          <a:srgbClr val="000000"/>
        </a:dk1>
        <a:lt1>
          <a:srgbClr val="8EA4EA"/>
        </a:lt1>
        <a:dk2>
          <a:srgbClr val="0033CC"/>
        </a:dk2>
        <a:lt2>
          <a:srgbClr val="969696"/>
        </a:lt2>
        <a:accent1>
          <a:srgbClr val="86B5B6"/>
        </a:accent1>
        <a:accent2>
          <a:srgbClr val="FFCC66"/>
        </a:accent2>
        <a:accent3>
          <a:srgbClr val="C6CFF3"/>
        </a:accent3>
        <a:accent4>
          <a:srgbClr val="000000"/>
        </a:accent4>
        <a:accent5>
          <a:srgbClr val="C3D7D7"/>
        </a:accent5>
        <a:accent6>
          <a:srgbClr val="E7B95C"/>
        </a:accent6>
        <a:hlink>
          <a:srgbClr val="626292"/>
        </a:hlink>
        <a:folHlink>
          <a:srgbClr val="A2366C"/>
        </a:folHlink>
      </a:clrScheme>
      <a:clrMap bg1="lt1" tx1="dk1" bg2="lt2" tx2="dk2" accent1="accent1" accent2="accent2" accent3="accent3" accent4="accent4" accent5="accent5" accent6="accent6" hlink="hlink" folHlink="folHlink"/>
    </a:extraClrScheme>
    <a:extraClrScheme>
      <a:clrScheme name="万里长城 3">
        <a:dk1>
          <a:srgbClr val="0000FF"/>
        </a:dk1>
        <a:lt1>
          <a:srgbClr val="C0C0C0"/>
        </a:lt1>
        <a:dk2>
          <a:srgbClr val="000000"/>
        </a:dk2>
        <a:lt2>
          <a:srgbClr val="B2B2B2"/>
        </a:lt2>
        <a:accent1>
          <a:srgbClr val="FFCC99"/>
        </a:accent1>
        <a:accent2>
          <a:srgbClr val="FF99CC"/>
        </a:accent2>
        <a:accent3>
          <a:srgbClr val="DCDCDC"/>
        </a:accent3>
        <a:accent4>
          <a:srgbClr val="0000DA"/>
        </a:accent4>
        <a:accent5>
          <a:srgbClr val="FFE2CA"/>
        </a:accent5>
        <a:accent6>
          <a:srgbClr val="E78AB9"/>
        </a:accent6>
        <a:hlink>
          <a:srgbClr val="9C4070"/>
        </a:hlink>
        <a:folHlink>
          <a:srgbClr val="00716E"/>
        </a:folHlink>
      </a:clrScheme>
      <a:clrMap bg1="lt1" tx1="dk1" bg2="lt2" tx2="dk2" accent1="accent1" accent2="accent2" accent3="accent3" accent4="accent4" accent5="accent5" accent6="accent6" hlink="hlink" folHlink="folHlink"/>
    </a:extraClrScheme>
    <a:extraClrScheme>
      <a:clrScheme name="万里长城 4">
        <a:dk1>
          <a:srgbClr val="0029AC"/>
        </a:dk1>
        <a:lt1>
          <a:srgbClr val="CCFFCC"/>
        </a:lt1>
        <a:dk2>
          <a:srgbClr val="993366"/>
        </a:dk2>
        <a:lt2>
          <a:srgbClr val="969696"/>
        </a:lt2>
        <a:accent1>
          <a:srgbClr val="FFCC99"/>
        </a:accent1>
        <a:accent2>
          <a:srgbClr val="6699FF"/>
        </a:accent2>
        <a:accent3>
          <a:srgbClr val="E2FFE2"/>
        </a:accent3>
        <a:accent4>
          <a:srgbClr val="002192"/>
        </a:accent4>
        <a:accent5>
          <a:srgbClr val="FFE2CA"/>
        </a:accent5>
        <a:accent6>
          <a:srgbClr val="5C8AE7"/>
        </a:accent6>
        <a:hlink>
          <a:srgbClr val="006600"/>
        </a:hlink>
        <a:folHlink>
          <a:srgbClr val="3366FF"/>
        </a:folHlink>
      </a:clrScheme>
      <a:clrMap bg1="lt1" tx1="dk1" bg2="lt2" tx2="dk2" accent1="accent1" accent2="accent2" accent3="accent3" accent4="accent4" accent5="accent5" accent6="accent6" hlink="hlink" folHlink="folHlink"/>
    </a:extraClrScheme>
    <a:extraClrScheme>
      <a:clrScheme name="万里长城 5">
        <a:dk1>
          <a:srgbClr val="333333"/>
        </a:dk1>
        <a:lt1>
          <a:srgbClr val="FF99CC"/>
        </a:lt1>
        <a:dk2>
          <a:srgbClr val="006600"/>
        </a:dk2>
        <a:lt2>
          <a:srgbClr val="B2B2B2"/>
        </a:lt2>
        <a:accent1>
          <a:srgbClr val="FFFF66"/>
        </a:accent1>
        <a:accent2>
          <a:srgbClr val="33CCFF"/>
        </a:accent2>
        <a:accent3>
          <a:srgbClr val="FFCAE2"/>
        </a:accent3>
        <a:accent4>
          <a:srgbClr val="2A2A2A"/>
        </a:accent4>
        <a:accent5>
          <a:srgbClr val="FFFFB8"/>
        </a:accent5>
        <a:accent6>
          <a:srgbClr val="2DB9E7"/>
        </a:accent6>
        <a:hlink>
          <a:srgbClr val="6600FF"/>
        </a:hlink>
        <a:folHlink>
          <a:srgbClr val="CC0066"/>
        </a:folHlink>
      </a:clrScheme>
      <a:clrMap bg1="lt1" tx1="dk1" bg2="lt2" tx2="dk2" accent1="accent1" accent2="accent2" accent3="accent3" accent4="accent4" accent5="accent5" accent6="accent6" hlink="hlink" folHlink="folHlink"/>
    </a:extraClrScheme>
    <a:extraClrScheme>
      <a:clrScheme name="万里长城 6">
        <a:dk1>
          <a:srgbClr val="000000"/>
        </a:dk1>
        <a:lt1>
          <a:srgbClr val="FFFFCC"/>
        </a:lt1>
        <a:dk2>
          <a:srgbClr val="6756A6"/>
        </a:dk2>
        <a:lt2>
          <a:srgbClr val="969696"/>
        </a:lt2>
        <a:accent1>
          <a:srgbClr val="99CCFF"/>
        </a:accent1>
        <a:accent2>
          <a:srgbClr val="008000"/>
        </a:accent2>
        <a:accent3>
          <a:srgbClr val="FFFFE2"/>
        </a:accent3>
        <a:accent4>
          <a:srgbClr val="000000"/>
        </a:accent4>
        <a:accent5>
          <a:srgbClr val="CAE2FF"/>
        </a:accent5>
        <a:accent6>
          <a:srgbClr val="007300"/>
        </a:accent6>
        <a:hlink>
          <a:srgbClr val="990033"/>
        </a:hlink>
        <a:folHlink>
          <a:srgbClr val="9900CC"/>
        </a:folHlink>
      </a:clrScheme>
      <a:clrMap bg1="lt1" tx1="dk1" bg2="lt2" tx2="dk2" accent1="accent1" accent2="accent2" accent3="accent3" accent4="accent4" accent5="accent5" accent6="accent6" hlink="hlink" folHlink="folHlink"/>
    </a:extraClrScheme>
    <a:extraClrScheme>
      <a:clrScheme name="万里长城 7">
        <a:dk1>
          <a:srgbClr val="CC3300"/>
        </a:dk1>
        <a:lt1>
          <a:srgbClr val="99CCFF"/>
        </a:lt1>
        <a:dk2>
          <a:srgbClr val="003399"/>
        </a:dk2>
        <a:lt2>
          <a:srgbClr val="969696"/>
        </a:lt2>
        <a:accent1>
          <a:srgbClr val="CED7FE"/>
        </a:accent1>
        <a:accent2>
          <a:srgbClr val="FFFFFF"/>
        </a:accent2>
        <a:accent3>
          <a:srgbClr val="CAE2FF"/>
        </a:accent3>
        <a:accent4>
          <a:srgbClr val="AE2A00"/>
        </a:accent4>
        <a:accent5>
          <a:srgbClr val="E3E8FE"/>
        </a:accent5>
        <a:accent6>
          <a:srgbClr val="E7E7E7"/>
        </a:accent6>
        <a:hlink>
          <a:srgbClr val="006600"/>
        </a:hlink>
        <a:folHlink>
          <a:srgbClr val="777777"/>
        </a:folHlink>
      </a:clrScheme>
      <a:clrMap bg1="lt1" tx1="dk1" bg2="lt2" tx2="dk2" accent1="accent1" accent2="accent2" accent3="accent3" accent4="accent4" accent5="accent5" accent6="accent6" hlink="hlink" folHlink="folHlink"/>
    </a:extraClrScheme>
    <a:extraClrScheme>
      <a:clrScheme name="万里长城 8">
        <a:dk1>
          <a:srgbClr val="006600"/>
        </a:dk1>
        <a:lt1>
          <a:srgbClr val="FFCC99"/>
        </a:lt1>
        <a:dk2>
          <a:srgbClr val="000000"/>
        </a:dk2>
        <a:lt2>
          <a:srgbClr val="B2B2B2"/>
        </a:lt2>
        <a:accent1>
          <a:srgbClr val="FFFFFF"/>
        </a:accent1>
        <a:accent2>
          <a:srgbClr val="FFFF66"/>
        </a:accent2>
        <a:accent3>
          <a:srgbClr val="FFE2CA"/>
        </a:accent3>
        <a:accent4>
          <a:srgbClr val="005600"/>
        </a:accent4>
        <a:accent5>
          <a:srgbClr val="FFFFFF"/>
        </a:accent5>
        <a:accent6>
          <a:srgbClr val="E7E75C"/>
        </a:accent6>
        <a:hlink>
          <a:srgbClr val="5B5B89"/>
        </a:hlink>
        <a:folHlink>
          <a:srgbClr val="33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主题1</Template>
  <TotalTime>748</TotalTime>
  <Words>2563</Words>
  <Application>Microsoft Office PowerPoint</Application>
  <PresentationFormat>全屏显示(4:3)</PresentationFormat>
  <Paragraphs>209</Paragraphs>
  <Slides>21</Slides>
  <Notes>1</Notes>
  <HiddenSlides>0</HiddenSlides>
  <MMClips>0</MMClips>
  <ScaleCrop>false</ScaleCrop>
  <HeadingPairs>
    <vt:vector size="4" baseType="variant">
      <vt:variant>
        <vt:lpstr>主题</vt:lpstr>
      </vt:variant>
      <vt:variant>
        <vt:i4>1</vt:i4>
      </vt:variant>
      <vt:variant>
        <vt:lpstr>幻灯片标题</vt:lpstr>
      </vt:variant>
      <vt:variant>
        <vt:i4>21</vt:i4>
      </vt:variant>
    </vt:vector>
  </HeadingPairs>
  <TitlesOfParts>
    <vt:vector size="22" baseType="lpstr">
      <vt:lpstr>万里长城</vt:lpstr>
      <vt:lpstr>幻灯片 1</vt:lpstr>
      <vt:lpstr>Highlight of Current Activities</vt:lpstr>
      <vt:lpstr>Strategic Direction</vt:lpstr>
      <vt:lpstr>Next Steps/Actions</vt:lpstr>
      <vt:lpstr>Proposed Modification of  Resolution GSC-14/01</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ZhaoSZ</dc:creator>
  <cp:lastModifiedBy>ZhaoSZ</cp:lastModifiedBy>
  <cp:revision>36</cp:revision>
  <cp:lastPrinted>1601-01-01T00:00:00Z</cp:lastPrinted>
  <dcterms:created xsi:type="dcterms:W3CDTF">2010-05-04T03:31:53Z</dcterms:created>
  <dcterms:modified xsi:type="dcterms:W3CDTF">2010-08-22T05:14:35Z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